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trictFirstAndLastChars="0" saveSubsetFonts="1" autoCompressPictures="0">
  <p:sldMasterIdLst>
    <p:sldMasterId id="2147483706" r:id="rId1"/>
  </p:sldMasterIdLst>
  <p:notesMasterIdLst>
    <p:notesMasterId r:id="rId33"/>
  </p:notesMasterIdLst>
  <p:handoutMasterIdLst>
    <p:handoutMasterId r:id="rId34"/>
  </p:handoutMasterIdLst>
  <p:sldIdLst>
    <p:sldId id="256" r:id="rId2"/>
    <p:sldId id="317" r:id="rId3"/>
    <p:sldId id="257" r:id="rId4"/>
    <p:sldId id="261" r:id="rId5"/>
    <p:sldId id="264" r:id="rId6"/>
    <p:sldId id="266" r:id="rId7"/>
    <p:sldId id="267" r:id="rId8"/>
    <p:sldId id="276" r:id="rId9"/>
    <p:sldId id="277" r:id="rId10"/>
    <p:sldId id="279" r:id="rId11"/>
    <p:sldId id="280" r:id="rId12"/>
    <p:sldId id="282" r:id="rId13"/>
    <p:sldId id="283" r:id="rId14"/>
    <p:sldId id="284" r:id="rId15"/>
    <p:sldId id="285" r:id="rId16"/>
    <p:sldId id="286" r:id="rId17"/>
    <p:sldId id="299" r:id="rId18"/>
    <p:sldId id="288" r:id="rId19"/>
    <p:sldId id="259" r:id="rId20"/>
    <p:sldId id="258" r:id="rId21"/>
    <p:sldId id="291" r:id="rId22"/>
    <p:sldId id="262" r:id="rId23"/>
    <p:sldId id="292" r:id="rId24"/>
    <p:sldId id="265" r:id="rId25"/>
    <p:sldId id="297" r:id="rId26"/>
    <p:sldId id="295" r:id="rId27"/>
    <p:sldId id="293" r:id="rId28"/>
    <p:sldId id="269" r:id="rId29"/>
    <p:sldId id="268" r:id="rId30"/>
    <p:sldId id="270" r:id="rId31"/>
    <p:sldId id="290" r:id="rId32"/>
  </p:sldIdLst>
  <p:sldSz cx="9144000" cy="6858000" type="screen4x3"/>
  <p:notesSz cx="6985000" cy="9271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67"/>
    <p:restoredTop sz="88405"/>
  </p:normalViewPr>
  <p:slideViewPr>
    <p:cSldViewPr>
      <p:cViewPr varScale="1">
        <p:scale>
          <a:sx n="92" d="100"/>
          <a:sy n="92" d="100"/>
        </p:scale>
        <p:origin x="204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593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369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1723CD1-C686-DF4C-9D8E-8B0AC40444C6}" type="doc">
      <dgm:prSet loTypeId="urn:microsoft.com/office/officeart/2005/8/layout/bProcess3" loCatId="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32A44D45-027B-0648-B4A6-AEFC7803AEFA}">
      <dgm:prSet phldrT="[Text]" custT="1"/>
      <dgm:spPr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gm:spPr>
      <dgm:t>
        <a:bodyPr/>
        <a:lstStyle/>
        <a:p>
          <a:pPr algn="l">
            <a:buNone/>
          </a:pPr>
          <a:r>
            <a:rPr lang="en-US" sz="95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t      HR BP Glucose   ....  Temp</a:t>
          </a:r>
        </a:p>
        <a:p>
          <a:pPr algn="l">
            <a:buNone/>
          </a:pPr>
          <a:r>
            <a:rPr lang="en-US" sz="95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0.5   98   9       80                37</a:t>
          </a:r>
        </a:p>
        <a:p>
          <a:pPr algn="l">
            <a:buNone/>
          </a:pPr>
          <a:r>
            <a:rPr lang="en-US" sz="95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2.1   60   8       95.               32   </a:t>
          </a:r>
        </a:p>
        <a:p>
          <a:pPr algn="l">
            <a:buNone/>
          </a:pPr>
          <a:r>
            <a:rPr lang="en-US" sz="95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.        .      .         .         ....    40</a:t>
          </a:r>
        </a:p>
        <a:p>
          <a:pPr algn="l">
            <a:buNone/>
          </a:pPr>
          <a:r>
            <a:rPr lang="en-US" sz="95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48     75  7       78.               43</a:t>
          </a:r>
        </a:p>
      </dgm:t>
    </dgm:pt>
    <dgm:pt modelId="{A75DFF8F-E2FF-0145-A3B3-BF94FF4F3256}" type="parTrans" cxnId="{91C961D1-EF2C-FB40-8A87-EFB17FBF49EE}">
      <dgm:prSet/>
      <dgm:spPr/>
      <dgm:t>
        <a:bodyPr/>
        <a:lstStyle/>
        <a:p>
          <a:endParaRPr lang="en-US"/>
        </a:p>
      </dgm:t>
    </dgm:pt>
    <dgm:pt modelId="{79D029B0-3BFF-8941-9CA2-A354DC1DCC94}" type="sibTrans" cxnId="{91C961D1-EF2C-FB40-8A87-EFB17FBF49EE}">
      <dgm:prSet>
        <dgm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dgm:style>
      </dgm:prSet>
      <dgm:spPr>
        <a:xfrm>
          <a:off x="1586768" y="905216"/>
          <a:ext cx="36679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0499" y="45720"/>
              </a:lnTo>
              <a:lnTo>
                <a:pt x="200499" y="81440"/>
              </a:lnTo>
              <a:lnTo>
                <a:pt x="366798" y="81440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gm:spPr>
      <dgm:t>
        <a:bodyPr/>
        <a:lstStyle/>
        <a:p>
          <a:pPr rtl="0"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979AF355-98F7-2F4D-A3BD-18C93A22C9D2}">
      <dgm:prSet phldrT="[Text]" custT="1"/>
      <dgm:spPr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gm:spPr>
      <dgm:t>
        <a:bodyPr/>
        <a:lstStyle/>
        <a:p>
          <a:pPr algn="ctr">
            <a:buNone/>
          </a:pP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HR          BP      ...    Temp</a:t>
          </a:r>
        </a:p>
        <a:p>
          <a:pPr algn="l">
            <a:buNone/>
          </a:pPr>
          <a:r>
            <a:rPr lang="en-US" sz="7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Window1</a:t>
          </a: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82.4         8.4      ...     35.4</a:t>
          </a:r>
        </a:p>
        <a:p>
          <a:pPr algn="l">
            <a:buNone/>
          </a:pPr>
          <a:r>
            <a:rPr lang="en-US" sz="7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Window2</a:t>
          </a: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    </a:t>
          </a: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88.3        7.9       ...     38.6</a:t>
          </a:r>
        </a:p>
        <a:p>
          <a:pPr algn="l">
            <a:buNone/>
          </a:pP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.             .             .         ...        .         </a:t>
          </a:r>
        </a:p>
        <a:p>
          <a:pPr algn="l">
            <a:buNone/>
          </a:pPr>
          <a:r>
            <a:rPr lang="en-US" sz="7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window6</a:t>
          </a:r>
          <a:r>
            <a:rPr lang="en-US" sz="6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</a:t>
          </a:r>
          <a:r>
            <a:rPr lang="en-US" sz="8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105.7       6.5      ...     39.5</a:t>
          </a:r>
        </a:p>
        <a:p>
          <a:pPr algn="ctr">
            <a:buNone/>
          </a:pPr>
          <a:endParaRPr lang="en-US" sz="800" b="1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entury" panose="02040604050505020304" pitchFamily="18" charset="0"/>
            <a:ea typeface="+mn-ea"/>
            <a:cs typeface="+mn-cs"/>
          </a:endParaRPr>
        </a:p>
      </dgm:t>
    </dgm:pt>
    <dgm:pt modelId="{D55F9624-7605-A142-B56F-27DB6EF08C6A}" type="parTrans" cxnId="{8748134D-5CED-EB48-9BD9-C572443E1BAA}">
      <dgm:prSet/>
      <dgm:spPr/>
      <dgm:t>
        <a:bodyPr/>
        <a:lstStyle/>
        <a:p>
          <a:endParaRPr lang="en-US"/>
        </a:p>
      </dgm:t>
    </dgm:pt>
    <dgm:pt modelId="{AE44FFBC-5A5D-E846-B41B-73F231C2EC9E}" type="sibTrans" cxnId="{8748134D-5CED-EB48-9BD9-C572443E1BAA}">
      <dgm:prSet>
        <dgm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dgm:style>
      </dgm:prSet>
      <dgm:spPr>
        <a:xfrm>
          <a:off x="3565854" y="898079"/>
          <a:ext cx="306457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88577"/>
              </a:moveTo>
              <a:lnTo>
                <a:pt x="170328" y="88577"/>
              </a:lnTo>
              <a:lnTo>
                <a:pt x="170328" y="45720"/>
              </a:lnTo>
              <a:lnTo>
                <a:pt x="306457" y="45720"/>
              </a:lnTo>
            </a:path>
          </a:pathLst>
        </a:custGeom>
        <a:noFill/>
        <a:ln w="19050" cap="flat" cmpd="sng" algn="ctr">
          <a:solidFill>
            <a:srgbClr val="ED7D31"/>
          </a:solidFill>
          <a:prstDash val="solid"/>
          <a:miter lim="800000"/>
          <a:tailEnd type="arrow"/>
        </a:ln>
        <a:effectLst/>
      </dgm:spPr>
      <dgm:t>
        <a:bodyPr/>
        <a:lstStyle/>
        <a:p>
          <a:pPr rtl="0"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08C3A61B-3841-804E-B7A1-518CBF98E5B2}">
      <dgm:prSet phldrT="[Text]"/>
      <dgm:spPr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gm:spPr>
      <dgm:t>
        <a:bodyPr/>
        <a:lstStyle/>
        <a:p>
          <a:pPr>
            <a:buNone/>
          </a:pPr>
          <a:r>
            <a:rPr lang="en-US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HMM Model</a:t>
          </a:r>
        </a:p>
      </dgm:t>
    </dgm:pt>
    <dgm:pt modelId="{F0E03754-10D3-EC46-8C37-BC8BF2FDF9EA}" type="parTrans" cxnId="{89F77D95-A103-9340-BC7F-8EFF10A338B2}">
      <dgm:prSet/>
      <dgm:spPr/>
      <dgm:t>
        <a:bodyPr/>
        <a:lstStyle/>
        <a:p>
          <a:endParaRPr lang="en-US"/>
        </a:p>
      </dgm:t>
    </dgm:pt>
    <dgm:pt modelId="{CB6F3BE5-7DB7-3A43-BC27-22427DF93C28}" type="sibTrans" cxnId="{89F77D95-A103-9340-BC7F-8EFF10A338B2}">
      <dgm:prSet>
        <dgm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dgm:style>
      </dgm:prSet>
      <dgm:spPr>
        <a:xfrm>
          <a:off x="1016028" y="1416505"/>
          <a:ext cx="3679527" cy="333188"/>
        </a:xfrm>
        <a:custGeom>
          <a:avLst/>
          <a:gdLst/>
          <a:ahLst/>
          <a:cxnLst/>
          <a:rect l="0" t="0" r="0" b="0"/>
          <a:pathLst>
            <a:path>
              <a:moveTo>
                <a:pt x="3679527" y="0"/>
              </a:moveTo>
              <a:lnTo>
                <a:pt x="3679527" y="183694"/>
              </a:lnTo>
              <a:lnTo>
                <a:pt x="0" y="183694"/>
              </a:lnTo>
              <a:lnTo>
                <a:pt x="0" y="333188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gm:spPr>
      <dgm:t>
        <a:bodyPr/>
        <a:lstStyle/>
        <a:p>
          <a:pPr rtl="0"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894A63F9-2BD9-9F48-8FB8-B6248BF335E4}">
      <dgm:prSet phldrT="[Text]"/>
      <dgm:spPr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gm:spPr>
      <dgm:t>
        <a:bodyPr/>
        <a:lstStyle/>
        <a:p>
          <a:pPr>
            <a:buNone/>
          </a:pPr>
          <a:r>
            <a:rPr lang="en-US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5 5 4 2 3 3 </a:t>
          </a:r>
        </a:p>
      </dgm:t>
    </dgm:pt>
    <dgm:pt modelId="{CEAC2C66-38F1-8D40-BC0C-F9F8FDC28D3D}" type="parTrans" cxnId="{967175C6-5E2B-6F4D-B075-EB1F7FD2109F}">
      <dgm:prSet/>
      <dgm:spPr/>
      <dgm:t>
        <a:bodyPr/>
        <a:lstStyle/>
        <a:p>
          <a:endParaRPr lang="en-US"/>
        </a:p>
      </dgm:t>
    </dgm:pt>
    <dgm:pt modelId="{51C48D1D-86A0-414F-8783-189E706A8D37}" type="sibTrans" cxnId="{967175C6-5E2B-6F4D-B075-EB1F7FD2109F}">
      <dgm:prSet>
        <dgm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dgm:style>
      </dgm:prSet>
      <dgm:spPr>
        <a:xfrm>
          <a:off x="2023377" y="2180113"/>
          <a:ext cx="30580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6486"/>
              </a:moveTo>
              <a:lnTo>
                <a:pt x="170004" y="76486"/>
              </a:lnTo>
              <a:lnTo>
                <a:pt x="170004" y="45720"/>
              </a:lnTo>
              <a:lnTo>
                <a:pt x="305809" y="45720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gm:spPr>
      <dgm:t>
        <a:bodyPr/>
        <a:lstStyle/>
        <a:p>
          <a:pPr rtl="0">
            <a:buNone/>
          </a:pPr>
          <a:endParaRPr lang="en-US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gm:t>
    </dgm:pt>
    <dgm:pt modelId="{FFF80068-EC3C-914A-A344-E0BD9C7E9D75}">
      <dgm:prSet phldrT="[Text]" custT="1"/>
      <dgm:spPr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gm:spPr>
      <dgm:t>
        <a:bodyPr/>
        <a:lstStyle/>
        <a:p>
          <a:pPr algn="l">
            <a:buNone/>
          </a:pPr>
          <a:r>
            <a:rPr lang="en-US" sz="12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First state </a:t>
          </a:r>
          <a:r>
            <a:rPr lang="en-US" sz="1200" b="1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probs</a:t>
          </a:r>
          <a:r>
            <a:rPr lang="en-US" sz="12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: </a:t>
          </a:r>
        </a:p>
        <a:p>
          <a:pPr algn="l">
            <a:buNone/>
          </a:pPr>
          <a:r>
            <a:rPr lang="en-US" sz="12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[ </a:t>
          </a:r>
          <a:r>
            <a:rPr lang="en-US" sz="14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0.1 0.2 0 0  0.7</a:t>
          </a:r>
        </a:p>
        <a:p>
          <a:pPr algn="l">
            <a:buNone/>
          </a:pPr>
          <a:r>
            <a:rPr lang="en-US" sz="12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Last state </a:t>
          </a:r>
          <a:r>
            <a:rPr lang="en-US" sz="1200" b="1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probs</a:t>
          </a:r>
          <a:r>
            <a:rPr lang="en-US" sz="12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:</a:t>
          </a:r>
        </a:p>
        <a:p>
          <a:pPr algn="l">
            <a:buNone/>
          </a:pPr>
          <a:r>
            <a:rPr lang="en-US" sz="1400" b="1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 0.1 0.8 0.1 0] </a:t>
          </a:r>
        </a:p>
      </dgm:t>
    </dgm:pt>
    <dgm:pt modelId="{51BF02BD-1C59-0342-B824-7D56ED1ED322}" type="parTrans" cxnId="{1A979773-1D19-C545-B28B-0D51F363F999}">
      <dgm:prSet/>
      <dgm:spPr/>
      <dgm:t>
        <a:bodyPr/>
        <a:lstStyle/>
        <a:p>
          <a:endParaRPr lang="en-US"/>
        </a:p>
      </dgm:t>
    </dgm:pt>
    <dgm:pt modelId="{7BD0ECD4-BC71-D243-97BA-CBC6E8313B9C}" type="sibTrans" cxnId="{1A979773-1D19-C545-B28B-0D51F363F999}">
      <dgm:prSet/>
      <dgm:spPr/>
      <dgm:t>
        <a:bodyPr/>
        <a:lstStyle/>
        <a:p>
          <a:endParaRPr lang="en-US"/>
        </a:p>
      </dgm:t>
    </dgm:pt>
    <dgm:pt modelId="{3C9BB9CC-FABF-B24A-B765-C74E3EB6D62A}" type="pres">
      <dgm:prSet presAssocID="{91723CD1-C686-DF4C-9D8E-8B0AC40444C6}" presName="Name0" presStyleCnt="0">
        <dgm:presLayoutVars>
          <dgm:dir/>
          <dgm:resizeHandles val="exact"/>
        </dgm:presLayoutVars>
      </dgm:prSet>
      <dgm:spPr/>
    </dgm:pt>
    <dgm:pt modelId="{3EFDE5D8-A12A-0442-8AF1-BBD47347FF62}" type="pres">
      <dgm:prSet presAssocID="{32A44D45-027B-0648-B4A6-AEFC7803AEFA}" presName="node" presStyleLbl="node1" presStyleIdx="0" presStyleCnt="5" custLinFactNeighborY="752">
        <dgm:presLayoutVars>
          <dgm:bulletEnabled val="1"/>
        </dgm:presLayoutVars>
      </dgm:prSet>
      <dgm:spPr>
        <a:xfrm>
          <a:off x="6880" y="476430"/>
          <a:ext cx="1581687" cy="949012"/>
        </a:xfrm>
        <a:prstGeom prst="rect">
          <a:avLst/>
        </a:prstGeom>
      </dgm:spPr>
    </dgm:pt>
    <dgm:pt modelId="{EA984AEE-CA82-C541-A672-96FEBC1CF520}" type="pres">
      <dgm:prSet presAssocID="{79D029B0-3BFF-8941-9CA2-A354DC1DCC94}" presName="sibTrans" presStyleLbl="sibTrans1D1" presStyleIdx="0" presStyleCnt="4"/>
      <dgm:spPr/>
    </dgm:pt>
    <dgm:pt modelId="{F3927003-4F57-F844-B1A0-976DAD91A528}" type="pres">
      <dgm:prSet presAssocID="{79D029B0-3BFF-8941-9CA2-A354DC1DCC94}" presName="connectorText" presStyleLbl="sibTrans1D1" presStyleIdx="0" presStyleCnt="4"/>
      <dgm:spPr/>
    </dgm:pt>
    <dgm:pt modelId="{F8F6728B-C84B-124B-8D8E-9C8DB2C2DA8F}" type="pres">
      <dgm:prSet presAssocID="{979AF355-98F7-2F4D-A3BD-18C93A22C9D2}" presName="node" presStyleLbl="node1" presStyleIdx="1" presStyleCnt="5" custLinFactNeighborX="2125" custLinFactNeighborY="4516">
        <dgm:presLayoutVars>
          <dgm:bulletEnabled val="1"/>
        </dgm:presLayoutVars>
      </dgm:prSet>
      <dgm:spPr>
        <a:xfrm>
          <a:off x="1985967" y="512150"/>
          <a:ext cx="1581687" cy="949012"/>
        </a:xfrm>
        <a:prstGeom prst="rect">
          <a:avLst/>
        </a:prstGeom>
      </dgm:spPr>
    </dgm:pt>
    <dgm:pt modelId="{E57A93A1-C324-1148-AE77-0CB4AAC40C91}" type="pres">
      <dgm:prSet presAssocID="{AE44FFBC-5A5D-E846-B41B-73F231C2EC9E}" presName="sibTrans" presStyleLbl="sibTrans1D1" presStyleIdx="1" presStyleCnt="4"/>
      <dgm:spPr/>
    </dgm:pt>
    <dgm:pt modelId="{95F9485F-BF23-D045-B323-A5D690B7CBF8}" type="pres">
      <dgm:prSet presAssocID="{AE44FFBC-5A5D-E846-B41B-73F231C2EC9E}" presName="connectorText" presStyleLbl="sibTrans1D1" presStyleIdx="1" presStyleCnt="4"/>
      <dgm:spPr/>
    </dgm:pt>
    <dgm:pt modelId="{DA54E9DF-3795-FA42-9204-D7F041792638}" type="pres">
      <dgm:prSet presAssocID="{08C3A61B-3841-804E-B7A1-518CBF98E5B2}" presName="node" presStyleLbl="node1" presStyleIdx="2" presStyleCnt="5" custLinFactNeighborX="5119">
        <dgm:presLayoutVars>
          <dgm:bulletEnabled val="1"/>
        </dgm:presLayoutVars>
      </dgm:prSet>
      <dgm:spPr>
        <a:xfrm>
          <a:off x="3904712" y="469293"/>
          <a:ext cx="1581687" cy="949012"/>
        </a:xfrm>
        <a:prstGeom prst="rect">
          <a:avLst/>
        </a:prstGeom>
      </dgm:spPr>
    </dgm:pt>
    <dgm:pt modelId="{732B3208-69FE-5242-9D26-AB1A4F3F057A}" type="pres">
      <dgm:prSet presAssocID="{CB6F3BE5-7DB7-3A43-BC27-22427DF93C28}" presName="sibTrans" presStyleLbl="sibTrans1D1" presStyleIdx="2" presStyleCnt="4"/>
      <dgm:spPr/>
    </dgm:pt>
    <dgm:pt modelId="{D88CACE4-BD29-AE45-99B2-DADA9E7836E3}" type="pres">
      <dgm:prSet presAssocID="{CB6F3BE5-7DB7-3A43-BC27-22427DF93C28}" presName="connectorText" presStyleLbl="sibTrans1D1" presStyleIdx="2" presStyleCnt="4"/>
      <dgm:spPr/>
    </dgm:pt>
    <dgm:pt modelId="{CDAA12EC-14C0-DC48-B201-4E9AE5039128}" type="pres">
      <dgm:prSet presAssocID="{894A63F9-2BD9-9F48-8FB8-B6248BF335E4}" presName="node" presStyleLbl="node1" presStyleIdx="3" presStyleCnt="5" custScaleX="127604">
        <dgm:presLayoutVars>
          <dgm:bulletEnabled val="1"/>
        </dgm:presLayoutVars>
      </dgm:prSet>
      <dgm:spPr>
        <a:xfrm>
          <a:off x="6880" y="1782094"/>
          <a:ext cx="2018296" cy="949012"/>
        </a:xfrm>
        <a:prstGeom prst="rect">
          <a:avLst/>
        </a:prstGeom>
      </dgm:spPr>
    </dgm:pt>
    <dgm:pt modelId="{EFCC4875-0937-644C-ACAB-E4969AC5E965}" type="pres">
      <dgm:prSet presAssocID="{51C48D1D-86A0-414F-8783-189E706A8D37}" presName="sibTrans" presStyleLbl="sibTrans1D1" presStyleIdx="3" presStyleCnt="4"/>
      <dgm:spPr/>
    </dgm:pt>
    <dgm:pt modelId="{97B0E7B4-6F68-8D48-976B-904FC3109515}" type="pres">
      <dgm:prSet presAssocID="{51C48D1D-86A0-414F-8783-189E706A8D37}" presName="connectorText" presStyleLbl="sibTrans1D1" presStyleIdx="3" presStyleCnt="4"/>
      <dgm:spPr/>
    </dgm:pt>
    <dgm:pt modelId="{6735CE72-1D6C-8749-9B54-951A993B5AF2}" type="pres">
      <dgm:prSet presAssocID="{FFF80068-EC3C-914A-A344-E0BD9C7E9D75}" presName="node" presStyleLbl="node1" presStyleIdx="4" presStyleCnt="5" custScaleX="96396" custScaleY="97724" custLinFactNeighborX="-3205" custLinFactNeighborY="-7030">
        <dgm:presLayoutVars>
          <dgm:bulletEnabled val="1"/>
        </dgm:presLayoutVars>
      </dgm:prSet>
      <dgm:spPr>
        <a:xfrm>
          <a:off x="2361586" y="1762126"/>
          <a:ext cx="1524683" cy="927412"/>
        </a:xfrm>
        <a:prstGeom prst="rect">
          <a:avLst/>
        </a:prstGeom>
      </dgm:spPr>
    </dgm:pt>
  </dgm:ptLst>
  <dgm:cxnLst>
    <dgm:cxn modelId="{1C395B01-1198-5D42-8742-23CFBE5B85B8}" type="presOf" srcId="{AE44FFBC-5A5D-E846-B41B-73F231C2EC9E}" destId="{E57A93A1-C324-1148-AE77-0CB4AAC40C91}" srcOrd="0" destOrd="0" presId="urn:microsoft.com/office/officeart/2005/8/layout/bProcess3"/>
    <dgm:cxn modelId="{718DE608-7DB3-7547-9F39-8B61AA81E5E4}" type="presOf" srcId="{51C48D1D-86A0-414F-8783-189E706A8D37}" destId="{EFCC4875-0937-644C-ACAB-E4969AC5E965}" srcOrd="0" destOrd="0" presId="urn:microsoft.com/office/officeart/2005/8/layout/bProcess3"/>
    <dgm:cxn modelId="{D2017215-CAE9-E445-9D97-120843923125}" type="presOf" srcId="{08C3A61B-3841-804E-B7A1-518CBF98E5B2}" destId="{DA54E9DF-3795-FA42-9204-D7F041792638}" srcOrd="0" destOrd="0" presId="urn:microsoft.com/office/officeart/2005/8/layout/bProcess3"/>
    <dgm:cxn modelId="{819F352E-8E07-EE49-9CB8-34F64D8EFE4C}" type="presOf" srcId="{79D029B0-3BFF-8941-9CA2-A354DC1DCC94}" destId="{EA984AEE-CA82-C541-A672-96FEBC1CF520}" srcOrd="0" destOrd="0" presId="urn:microsoft.com/office/officeart/2005/8/layout/bProcess3"/>
    <dgm:cxn modelId="{38096441-DA70-0E48-9215-D3907E74A532}" type="presOf" srcId="{79D029B0-3BFF-8941-9CA2-A354DC1DCC94}" destId="{F3927003-4F57-F844-B1A0-976DAD91A528}" srcOrd="1" destOrd="0" presId="urn:microsoft.com/office/officeart/2005/8/layout/bProcess3"/>
    <dgm:cxn modelId="{83ACE14A-262E-F143-9EF4-C2ED2230F2F3}" type="presOf" srcId="{91723CD1-C686-DF4C-9D8E-8B0AC40444C6}" destId="{3C9BB9CC-FABF-B24A-B765-C74E3EB6D62A}" srcOrd="0" destOrd="0" presId="urn:microsoft.com/office/officeart/2005/8/layout/bProcess3"/>
    <dgm:cxn modelId="{8748134D-5CED-EB48-9BD9-C572443E1BAA}" srcId="{91723CD1-C686-DF4C-9D8E-8B0AC40444C6}" destId="{979AF355-98F7-2F4D-A3BD-18C93A22C9D2}" srcOrd="1" destOrd="0" parTransId="{D55F9624-7605-A142-B56F-27DB6EF08C6A}" sibTransId="{AE44FFBC-5A5D-E846-B41B-73F231C2EC9E}"/>
    <dgm:cxn modelId="{E8B7494E-0CBD-1941-8C4E-C0BA04EEFD77}" type="presOf" srcId="{FFF80068-EC3C-914A-A344-E0BD9C7E9D75}" destId="{6735CE72-1D6C-8749-9B54-951A993B5AF2}" srcOrd="0" destOrd="0" presId="urn:microsoft.com/office/officeart/2005/8/layout/bProcess3"/>
    <dgm:cxn modelId="{165F8254-EA42-094A-A93C-64CFD8E0CD00}" type="presOf" srcId="{CB6F3BE5-7DB7-3A43-BC27-22427DF93C28}" destId="{732B3208-69FE-5242-9D26-AB1A4F3F057A}" srcOrd="0" destOrd="0" presId="urn:microsoft.com/office/officeart/2005/8/layout/bProcess3"/>
    <dgm:cxn modelId="{261FAB6A-B07D-5D40-A42C-5A2034CC9DE1}" type="presOf" srcId="{32A44D45-027B-0648-B4A6-AEFC7803AEFA}" destId="{3EFDE5D8-A12A-0442-8AF1-BBD47347FF62}" srcOrd="0" destOrd="0" presId="urn:microsoft.com/office/officeart/2005/8/layout/bProcess3"/>
    <dgm:cxn modelId="{1A979773-1D19-C545-B28B-0D51F363F999}" srcId="{91723CD1-C686-DF4C-9D8E-8B0AC40444C6}" destId="{FFF80068-EC3C-914A-A344-E0BD9C7E9D75}" srcOrd="4" destOrd="0" parTransId="{51BF02BD-1C59-0342-B824-7D56ED1ED322}" sibTransId="{7BD0ECD4-BC71-D243-97BA-CBC6E8313B9C}"/>
    <dgm:cxn modelId="{FE049A7D-9725-9F48-8AD7-FA05916D67F0}" type="presOf" srcId="{979AF355-98F7-2F4D-A3BD-18C93A22C9D2}" destId="{F8F6728B-C84B-124B-8D8E-9C8DB2C2DA8F}" srcOrd="0" destOrd="0" presId="urn:microsoft.com/office/officeart/2005/8/layout/bProcess3"/>
    <dgm:cxn modelId="{985A3289-44D5-3143-AFF9-2E59220D7454}" type="presOf" srcId="{CB6F3BE5-7DB7-3A43-BC27-22427DF93C28}" destId="{D88CACE4-BD29-AE45-99B2-DADA9E7836E3}" srcOrd="1" destOrd="0" presId="urn:microsoft.com/office/officeart/2005/8/layout/bProcess3"/>
    <dgm:cxn modelId="{89F77D95-A103-9340-BC7F-8EFF10A338B2}" srcId="{91723CD1-C686-DF4C-9D8E-8B0AC40444C6}" destId="{08C3A61B-3841-804E-B7A1-518CBF98E5B2}" srcOrd="2" destOrd="0" parTransId="{F0E03754-10D3-EC46-8C37-BC8BF2FDF9EA}" sibTransId="{CB6F3BE5-7DB7-3A43-BC27-22427DF93C28}"/>
    <dgm:cxn modelId="{676873B1-D69F-AF4F-9668-5D4AAD4F6FDD}" type="presOf" srcId="{894A63F9-2BD9-9F48-8FB8-B6248BF335E4}" destId="{CDAA12EC-14C0-DC48-B201-4E9AE5039128}" srcOrd="0" destOrd="0" presId="urn:microsoft.com/office/officeart/2005/8/layout/bProcess3"/>
    <dgm:cxn modelId="{E6DF51B4-04DA-EE45-9CB2-210F9123F66E}" type="presOf" srcId="{51C48D1D-86A0-414F-8783-189E706A8D37}" destId="{97B0E7B4-6F68-8D48-976B-904FC3109515}" srcOrd="1" destOrd="0" presId="urn:microsoft.com/office/officeart/2005/8/layout/bProcess3"/>
    <dgm:cxn modelId="{967175C6-5E2B-6F4D-B075-EB1F7FD2109F}" srcId="{91723CD1-C686-DF4C-9D8E-8B0AC40444C6}" destId="{894A63F9-2BD9-9F48-8FB8-B6248BF335E4}" srcOrd="3" destOrd="0" parTransId="{CEAC2C66-38F1-8D40-BC0C-F9F8FDC28D3D}" sibTransId="{51C48D1D-86A0-414F-8783-189E706A8D37}"/>
    <dgm:cxn modelId="{91C961D1-EF2C-FB40-8A87-EFB17FBF49EE}" srcId="{91723CD1-C686-DF4C-9D8E-8B0AC40444C6}" destId="{32A44D45-027B-0648-B4A6-AEFC7803AEFA}" srcOrd="0" destOrd="0" parTransId="{A75DFF8F-E2FF-0145-A3B3-BF94FF4F3256}" sibTransId="{79D029B0-3BFF-8941-9CA2-A354DC1DCC94}"/>
    <dgm:cxn modelId="{20A929EB-0BDD-5F45-9745-9151E014BC1F}" type="presOf" srcId="{AE44FFBC-5A5D-E846-B41B-73F231C2EC9E}" destId="{95F9485F-BF23-D045-B323-A5D690B7CBF8}" srcOrd="1" destOrd="0" presId="urn:microsoft.com/office/officeart/2005/8/layout/bProcess3"/>
    <dgm:cxn modelId="{E34274C2-A0CC-214C-B1C6-B15DC4C5363A}" type="presParOf" srcId="{3C9BB9CC-FABF-B24A-B765-C74E3EB6D62A}" destId="{3EFDE5D8-A12A-0442-8AF1-BBD47347FF62}" srcOrd="0" destOrd="0" presId="urn:microsoft.com/office/officeart/2005/8/layout/bProcess3"/>
    <dgm:cxn modelId="{9D557431-0E0B-294E-B5ED-50CBA9B0CC8B}" type="presParOf" srcId="{3C9BB9CC-FABF-B24A-B765-C74E3EB6D62A}" destId="{EA984AEE-CA82-C541-A672-96FEBC1CF520}" srcOrd="1" destOrd="0" presId="urn:microsoft.com/office/officeart/2005/8/layout/bProcess3"/>
    <dgm:cxn modelId="{DF65EDFF-E0E7-074B-B235-C7CC704BD9FE}" type="presParOf" srcId="{EA984AEE-CA82-C541-A672-96FEBC1CF520}" destId="{F3927003-4F57-F844-B1A0-976DAD91A528}" srcOrd="0" destOrd="0" presId="urn:microsoft.com/office/officeart/2005/8/layout/bProcess3"/>
    <dgm:cxn modelId="{33443620-6FF9-F046-A415-5C045F6C7231}" type="presParOf" srcId="{3C9BB9CC-FABF-B24A-B765-C74E3EB6D62A}" destId="{F8F6728B-C84B-124B-8D8E-9C8DB2C2DA8F}" srcOrd="2" destOrd="0" presId="urn:microsoft.com/office/officeart/2005/8/layout/bProcess3"/>
    <dgm:cxn modelId="{0A99E079-1999-E645-A385-AF152F6A360A}" type="presParOf" srcId="{3C9BB9CC-FABF-B24A-B765-C74E3EB6D62A}" destId="{E57A93A1-C324-1148-AE77-0CB4AAC40C91}" srcOrd="3" destOrd="0" presId="urn:microsoft.com/office/officeart/2005/8/layout/bProcess3"/>
    <dgm:cxn modelId="{FD11019F-5A67-3C4A-A0C4-D81AA3A78377}" type="presParOf" srcId="{E57A93A1-C324-1148-AE77-0CB4AAC40C91}" destId="{95F9485F-BF23-D045-B323-A5D690B7CBF8}" srcOrd="0" destOrd="0" presId="urn:microsoft.com/office/officeart/2005/8/layout/bProcess3"/>
    <dgm:cxn modelId="{E70B8B37-6515-2444-8C7B-C967F29D9626}" type="presParOf" srcId="{3C9BB9CC-FABF-B24A-B765-C74E3EB6D62A}" destId="{DA54E9DF-3795-FA42-9204-D7F041792638}" srcOrd="4" destOrd="0" presId="urn:microsoft.com/office/officeart/2005/8/layout/bProcess3"/>
    <dgm:cxn modelId="{97BB46DC-5262-7243-80FD-447A55742161}" type="presParOf" srcId="{3C9BB9CC-FABF-B24A-B765-C74E3EB6D62A}" destId="{732B3208-69FE-5242-9D26-AB1A4F3F057A}" srcOrd="5" destOrd="0" presId="urn:microsoft.com/office/officeart/2005/8/layout/bProcess3"/>
    <dgm:cxn modelId="{8534F3BE-05BA-7F4A-BF7B-017262517551}" type="presParOf" srcId="{732B3208-69FE-5242-9D26-AB1A4F3F057A}" destId="{D88CACE4-BD29-AE45-99B2-DADA9E7836E3}" srcOrd="0" destOrd="0" presId="urn:microsoft.com/office/officeart/2005/8/layout/bProcess3"/>
    <dgm:cxn modelId="{E67BEDAF-8230-E447-AF1D-A7E5EE397F39}" type="presParOf" srcId="{3C9BB9CC-FABF-B24A-B765-C74E3EB6D62A}" destId="{CDAA12EC-14C0-DC48-B201-4E9AE5039128}" srcOrd="6" destOrd="0" presId="urn:microsoft.com/office/officeart/2005/8/layout/bProcess3"/>
    <dgm:cxn modelId="{901A3EEC-44D1-DD47-868F-E49E2D1FBAD3}" type="presParOf" srcId="{3C9BB9CC-FABF-B24A-B765-C74E3EB6D62A}" destId="{EFCC4875-0937-644C-ACAB-E4969AC5E965}" srcOrd="7" destOrd="0" presId="urn:microsoft.com/office/officeart/2005/8/layout/bProcess3"/>
    <dgm:cxn modelId="{5E61237F-4B9E-9648-9D0D-5C268FA46896}" type="presParOf" srcId="{EFCC4875-0937-644C-ACAB-E4969AC5E965}" destId="{97B0E7B4-6F68-8D48-976B-904FC3109515}" srcOrd="0" destOrd="0" presId="urn:microsoft.com/office/officeart/2005/8/layout/bProcess3"/>
    <dgm:cxn modelId="{8E3C4E6B-786A-9F43-ADCF-1DC41227EC10}" type="presParOf" srcId="{3C9BB9CC-FABF-B24A-B765-C74E3EB6D62A}" destId="{6735CE72-1D6C-8749-9B54-951A993B5AF2}" srcOrd="8" destOrd="0" presId="urn:microsoft.com/office/officeart/2005/8/layout/bProcess3"/>
  </dgm:cxnLst>
  <dgm:bg/>
  <dgm:whole>
    <a:ln w="28575"/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984AEE-CA82-C541-A672-96FEBC1CF520}">
      <dsp:nvSpPr>
        <dsp:cNvPr id="0" name=""/>
        <dsp:cNvSpPr/>
      </dsp:nvSpPr>
      <dsp:spPr>
        <a:xfrm>
          <a:off x="1945459" y="836138"/>
          <a:ext cx="45735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00499" y="45720"/>
              </a:lnTo>
              <a:lnTo>
                <a:pt x="200499" y="81440"/>
              </a:lnTo>
              <a:lnTo>
                <a:pt x="366798" y="81440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sp:spPr>
      <dsp:style>
        <a:lnRef idx="2">
          <a:schemeClr val="accent2"/>
        </a:lnRef>
        <a:fillRef idx="0">
          <a:schemeClr val="accent2"/>
        </a:fillRef>
        <a:effectRef idx="1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2161887" y="879624"/>
        <a:ext cx="0" cy="0"/>
      </dsp:txXfrm>
    </dsp:sp>
    <dsp:sp modelId="{3EFDE5D8-A12A-0442-8AF1-BBD47347FF62}">
      <dsp:nvSpPr>
        <dsp:cNvPr id="0" name=""/>
        <dsp:cNvSpPr/>
      </dsp:nvSpPr>
      <dsp:spPr>
        <a:xfrm>
          <a:off x="5159" y="299228"/>
          <a:ext cx="1942099" cy="1165259"/>
        </a:xfrm>
        <a:prstGeom prst="rect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71120" numCol="1" spcCol="1270" anchor="ctr" anchorCtr="0">
          <a:noAutofit/>
        </a:bodyPr>
        <a:lstStyle/>
        <a:p>
          <a:pPr marL="0" lvl="0" indent="0" algn="l" defTabSz="4222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t      HR BP Glucose   ....  Temp</a:t>
          </a:r>
        </a:p>
        <a:p>
          <a:pPr marL="0" lvl="0" indent="0" algn="l" defTabSz="4222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0.5   98   9       80                37</a:t>
          </a:r>
        </a:p>
        <a:p>
          <a:pPr marL="0" lvl="0" indent="0" algn="l" defTabSz="4222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2.1   60   8       95.               32   </a:t>
          </a:r>
        </a:p>
        <a:p>
          <a:pPr marL="0" lvl="0" indent="0" algn="l" defTabSz="4222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.        .      .         .         ....    40</a:t>
          </a:r>
        </a:p>
        <a:p>
          <a:pPr marL="0" lvl="0" indent="0" algn="l" defTabSz="4222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5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48     75  7       78.               43</a:t>
          </a:r>
        </a:p>
      </dsp:txBody>
      <dsp:txXfrm>
        <a:off x="5159" y="299228"/>
        <a:ext cx="1942099" cy="1165259"/>
      </dsp:txXfrm>
    </dsp:sp>
    <dsp:sp modelId="{E57A93A1-C324-1148-AE77-0CB4AAC40C91}">
      <dsp:nvSpPr>
        <dsp:cNvPr id="0" name=""/>
        <dsp:cNvSpPr/>
      </dsp:nvSpPr>
      <dsp:spPr>
        <a:xfrm>
          <a:off x="4375511" y="827375"/>
          <a:ext cx="3799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88577"/>
              </a:moveTo>
              <a:lnTo>
                <a:pt x="170328" y="88577"/>
              </a:lnTo>
              <a:lnTo>
                <a:pt x="170328" y="45720"/>
              </a:lnTo>
              <a:lnTo>
                <a:pt x="306457" y="45720"/>
              </a:lnTo>
            </a:path>
          </a:pathLst>
        </a:custGeom>
        <a:noFill/>
        <a:ln w="19050" cap="flat" cmpd="sng" algn="ctr">
          <a:solidFill>
            <a:srgbClr val="ED7D31"/>
          </a:solidFill>
          <a:prstDash val="solid"/>
          <a:miter lim="800000"/>
          <a:tailEnd type="arrow"/>
        </a:ln>
        <a:effectLst/>
      </dsp:spPr>
      <dsp:style>
        <a:lnRef idx="2">
          <a:schemeClr val="accent2"/>
        </a:lnRef>
        <a:fillRef idx="0">
          <a:schemeClr val="accent2"/>
        </a:fillRef>
        <a:effectRef idx="1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4555149" y="870862"/>
        <a:ext cx="0" cy="0"/>
      </dsp:txXfrm>
    </dsp:sp>
    <dsp:sp modelId="{F8F6728B-C84B-124B-8D8E-9C8DB2C2DA8F}">
      <dsp:nvSpPr>
        <dsp:cNvPr id="0" name=""/>
        <dsp:cNvSpPr/>
      </dsp:nvSpPr>
      <dsp:spPr>
        <a:xfrm>
          <a:off x="2435211" y="343088"/>
          <a:ext cx="1942099" cy="1165259"/>
        </a:xfrm>
        <a:prstGeom prst="rect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6896" tIns="56896" rIns="56896" bIns="56896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HR          BP      ...    Temp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Window1</a:t>
          </a: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82.4         8.4      ...     35.4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Window2</a:t>
          </a: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alibri" panose="020F0502020204030204"/>
              <a:ea typeface="+mn-ea"/>
              <a:cs typeface="+mn-cs"/>
            </a:rPr>
            <a:t>     </a:t>
          </a: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88.3        7.9       ...     38.6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.             .             .         ...        .         </a:t>
          </a:r>
        </a:p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7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window6</a:t>
          </a:r>
          <a:r>
            <a:rPr lang="en-US" sz="6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</a:t>
          </a:r>
          <a:r>
            <a:rPr lang="en-US" sz="8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  105.7       6.5      ...     39.5</a:t>
          </a:r>
        </a:p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b="1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entury" panose="02040604050505020304" pitchFamily="18" charset="0"/>
            <a:ea typeface="+mn-ea"/>
            <a:cs typeface="+mn-cs"/>
          </a:endParaRPr>
        </a:p>
      </dsp:txBody>
      <dsp:txXfrm>
        <a:off x="2435211" y="343088"/>
        <a:ext cx="1942099" cy="1165259"/>
      </dsp:txXfrm>
    </dsp:sp>
    <dsp:sp modelId="{732B3208-69FE-5242-9D26-AB1A4F3F057A}">
      <dsp:nvSpPr>
        <dsp:cNvPr id="0" name=""/>
        <dsp:cNvSpPr/>
      </dsp:nvSpPr>
      <dsp:spPr>
        <a:xfrm>
          <a:off x="1244257" y="1453925"/>
          <a:ext cx="4514676" cy="416082"/>
        </a:xfrm>
        <a:custGeom>
          <a:avLst/>
          <a:gdLst/>
          <a:ahLst/>
          <a:cxnLst/>
          <a:rect l="0" t="0" r="0" b="0"/>
          <a:pathLst>
            <a:path>
              <a:moveTo>
                <a:pt x="3679527" y="0"/>
              </a:moveTo>
              <a:lnTo>
                <a:pt x="3679527" y="183694"/>
              </a:lnTo>
              <a:lnTo>
                <a:pt x="0" y="183694"/>
              </a:lnTo>
              <a:lnTo>
                <a:pt x="0" y="333188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sp:spPr>
      <dsp:style>
        <a:lnRef idx="2">
          <a:schemeClr val="accent2"/>
        </a:lnRef>
        <a:fillRef idx="0">
          <a:schemeClr val="accent2"/>
        </a:fillRef>
        <a:effectRef idx="1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3388177" y="1659733"/>
        <a:ext cx="0" cy="0"/>
      </dsp:txXfrm>
    </dsp:sp>
    <dsp:sp modelId="{DA54E9DF-3795-FA42-9204-D7F041792638}">
      <dsp:nvSpPr>
        <dsp:cNvPr id="0" name=""/>
        <dsp:cNvSpPr/>
      </dsp:nvSpPr>
      <dsp:spPr>
        <a:xfrm>
          <a:off x="4787884" y="290465"/>
          <a:ext cx="1942099" cy="1165259"/>
        </a:xfrm>
        <a:prstGeom prst="rect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HMM Model</a:t>
          </a:r>
        </a:p>
      </dsp:txBody>
      <dsp:txXfrm>
        <a:off x="4787884" y="290465"/>
        <a:ext cx="1942099" cy="1165259"/>
      </dsp:txXfrm>
    </dsp:sp>
    <dsp:sp modelId="{EFCC4875-0937-644C-ACAB-E4969AC5E965}">
      <dsp:nvSpPr>
        <dsp:cNvPr id="0" name=""/>
        <dsp:cNvSpPr/>
      </dsp:nvSpPr>
      <dsp:spPr>
        <a:xfrm>
          <a:off x="2481556" y="2357400"/>
          <a:ext cx="35383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76486"/>
              </a:moveTo>
              <a:lnTo>
                <a:pt x="170004" y="76486"/>
              </a:lnTo>
              <a:lnTo>
                <a:pt x="170004" y="45720"/>
              </a:lnTo>
              <a:lnTo>
                <a:pt x="305809" y="45720"/>
              </a:lnTo>
            </a:path>
          </a:pathLst>
        </a:custGeom>
        <a:noFill/>
        <a:ln w="28575" cap="flat" cmpd="sng" algn="ctr">
          <a:solidFill>
            <a:srgbClr val="ED7D31"/>
          </a:solidFill>
          <a:prstDash val="solid"/>
          <a:miter lim="800000"/>
          <a:tailEnd type="arrow"/>
        </a:ln>
        <a:effectLst/>
      </dsp:spPr>
      <dsp:style>
        <a:lnRef idx="2">
          <a:schemeClr val="accent2"/>
        </a:lnRef>
        <a:fillRef idx="0">
          <a:schemeClr val="accent2"/>
        </a:fillRef>
        <a:effectRef idx="1">
          <a:schemeClr val="accent2"/>
        </a:effectRef>
        <a:fontRef idx="minor">
          <a:schemeClr val="tx1"/>
        </a:fontRef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Calibri" panose="020F0502020204030204"/>
            <a:ea typeface="+mn-ea"/>
            <a:cs typeface="+mn-cs"/>
          </a:endParaRPr>
        </a:p>
      </dsp:txBody>
      <dsp:txXfrm>
        <a:off x="2648648" y="2400887"/>
        <a:ext cx="0" cy="0"/>
      </dsp:txXfrm>
    </dsp:sp>
    <dsp:sp modelId="{CDAA12EC-14C0-DC48-B201-4E9AE5039128}">
      <dsp:nvSpPr>
        <dsp:cNvPr id="0" name=""/>
        <dsp:cNvSpPr/>
      </dsp:nvSpPr>
      <dsp:spPr>
        <a:xfrm>
          <a:off x="5159" y="1902408"/>
          <a:ext cx="2478197" cy="1165259"/>
        </a:xfrm>
        <a:prstGeom prst="rect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92024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5 5 4 2 3 3 </a:t>
          </a:r>
        </a:p>
      </dsp:txBody>
      <dsp:txXfrm>
        <a:off x="5159" y="1902408"/>
        <a:ext cx="2478197" cy="1165259"/>
      </dsp:txXfrm>
    </dsp:sp>
    <dsp:sp modelId="{6735CE72-1D6C-8749-9B54-951A993B5AF2}">
      <dsp:nvSpPr>
        <dsp:cNvPr id="0" name=""/>
        <dsp:cNvSpPr/>
      </dsp:nvSpPr>
      <dsp:spPr>
        <a:xfrm>
          <a:off x="2867795" y="1833751"/>
          <a:ext cx="1872106" cy="1138738"/>
        </a:xfrm>
        <a:prstGeom prst="rect">
          <a:avLst/>
        </a:prstGeom>
        <a:solidFill>
          <a:sysClr val="window" lastClr="FFFFFF">
            <a:hueOff val="0"/>
            <a:satOff val="0"/>
            <a:lumOff val="0"/>
            <a:alphaOff val="0"/>
          </a:sysClr>
        </a:solidFill>
        <a:ln w="76200" cap="flat" cmpd="sng" algn="ctr">
          <a:solidFill>
            <a:srgbClr val="70AD47">
              <a:shade val="80000"/>
              <a:hueOff val="0"/>
              <a:satOff val="0"/>
              <a:lumOff val="0"/>
              <a:alphaOff val="0"/>
            </a:srgbClr>
          </a:solidFill>
          <a:prstDash val="solid"/>
          <a:miter lim="800000"/>
        </a:ln>
        <a:effectLst/>
        <a:scene3d>
          <a:camera prst="orthographicFront"/>
          <a:lightRig rig="threePt" dir="t"/>
        </a:scene3d>
        <a:sp3d>
          <a:bevelT w="50800" h="95250"/>
          <a:bevelB w="31750" h="120650"/>
        </a:sp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First state </a:t>
          </a:r>
          <a:r>
            <a:rPr lang="en-US" sz="1200" b="1" kern="1200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probs</a:t>
          </a:r>
          <a:r>
            <a:rPr lang="en-US" sz="12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: 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 [ </a:t>
          </a:r>
          <a:r>
            <a:rPr lang="en-US" sz="14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0.1 0.2 0 0  0.7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Last state </a:t>
          </a:r>
          <a:r>
            <a:rPr lang="en-US" sz="1200" b="1" kern="1200" dirty="0" err="1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probs</a:t>
          </a:r>
          <a:r>
            <a:rPr lang="en-US" sz="12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:</a:t>
          </a:r>
        </a:p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1" kern="1200" dirty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Century" panose="02040604050505020304" pitchFamily="18" charset="0"/>
              <a:ea typeface="+mn-ea"/>
              <a:cs typeface="+mn-cs"/>
            </a:rPr>
            <a:t>0 0.1 0.8 0.1 0] </a:t>
          </a:r>
        </a:p>
      </dsp:txBody>
      <dsp:txXfrm>
        <a:off x="2867795" y="1833751"/>
        <a:ext cx="1872106" cy="113873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image" Target="../media/image2.emf"/><Relationship Id="rId4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E9B3E5F6-4A96-3F4D-8B16-74427280A1B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7363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85" tIns="46442" rIns="92885" bIns="46442" numCol="1" anchor="t" anchorCtr="0" compatLnSpc="1">
            <a:prstTxWarp prst="textNoShape">
              <a:avLst/>
            </a:prstTxWarp>
          </a:bodyPr>
          <a:lstStyle>
            <a:lvl1pPr defTabSz="928688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490A7102-E02A-8A4A-B0F4-6961A65DF44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7638" y="0"/>
            <a:ext cx="3027362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85" tIns="46442" rIns="92885" bIns="46442" numCol="1" anchor="t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9940" name="Rectangle 4">
            <a:extLst>
              <a:ext uri="{FF2B5EF4-FFF2-40B4-BE49-F238E27FC236}">
                <a16:creationId xmlns:a16="http://schemas.microsoft.com/office/drawing/2014/main" id="{250B2AA1-1E63-9B48-BF2A-FA16BE08D72B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07450"/>
            <a:ext cx="3027363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85" tIns="46442" rIns="92885" bIns="46442" numCol="1" anchor="b" anchorCtr="0" compatLnSpc="1">
            <a:prstTxWarp prst="textNoShape">
              <a:avLst/>
            </a:prstTxWarp>
          </a:bodyPr>
          <a:lstStyle>
            <a:lvl1pPr defTabSz="928688">
              <a:defRPr sz="1200"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9941" name="Rectangle 5">
            <a:extLst>
              <a:ext uri="{FF2B5EF4-FFF2-40B4-BE49-F238E27FC236}">
                <a16:creationId xmlns:a16="http://schemas.microsoft.com/office/drawing/2014/main" id="{96E0FC70-1086-D042-B2AB-FE0AE6D433FF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7638" y="8807450"/>
            <a:ext cx="3027362" cy="463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2885" tIns="46442" rIns="92885" bIns="46442" numCol="1" anchor="b" anchorCtr="0" compatLnSpc="1">
            <a:prstTxWarp prst="textNoShape">
              <a:avLst/>
            </a:prstTxWarp>
          </a:bodyPr>
          <a:lstStyle>
            <a:lvl1pPr algn="r" defTabSz="928688">
              <a:defRPr sz="1200"/>
            </a:lvl1pPr>
          </a:lstStyle>
          <a:p>
            <a:pPr>
              <a:defRPr/>
            </a:pPr>
            <a:fld id="{490C0BE9-F8DD-B246-B308-5B782734A5F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2FA125D-4E1A-6245-AE2E-A939F787B99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36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FDD0C5-DA34-F74B-89A6-FF6E018CC2D6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956050" y="0"/>
            <a:ext cx="3027363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C9807BB0-77E0-BD48-990D-E1E4138B4BEB}" type="datetimeFigureOut">
              <a:rPr lang="en-US"/>
              <a:pPr>
                <a:defRPr/>
              </a:pPr>
              <a:t>5/2/19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520682D-7E70-4A40-9A0C-D92E57BA36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406525" y="1158875"/>
            <a:ext cx="4171950" cy="31289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9C2AE21-C650-E344-9629-901EF5EED5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98500" y="4462463"/>
            <a:ext cx="5588000" cy="3649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9B5CA0-6067-534E-A365-CC8D83335B4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05863"/>
            <a:ext cx="3027363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AA66D2-4A2B-374B-B85A-C3D66C09FC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956050" y="8805863"/>
            <a:ext cx="3027363" cy="4651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82C4A24F-C75C-E945-A13A-27C21415710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>
            <a:extLst>
              <a:ext uri="{FF2B5EF4-FFF2-40B4-BE49-F238E27FC236}">
                <a16:creationId xmlns:a16="http://schemas.microsoft.com/office/drawing/2014/main" id="{A1E44F19-07A9-4D4E-AACB-FBB14B558D4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B1BE669-21FF-7740-9F20-0C18B532FF7C}" type="slidenum">
              <a:rPr lang="en-US" altLang="en-US" sz="1200"/>
              <a:pPr/>
              <a:t>2</a:t>
            </a:fld>
            <a:endParaRPr lang="en-US" altLang="en-US" sz="1200"/>
          </a:p>
        </p:txBody>
      </p:sp>
      <p:sp>
        <p:nvSpPr>
          <p:cNvPr id="38914" name="Rectangle 2">
            <a:extLst>
              <a:ext uri="{FF2B5EF4-FFF2-40B4-BE49-F238E27FC236}">
                <a16:creationId xmlns:a16="http://schemas.microsoft.com/office/drawing/2014/main" id="{880B291D-AAF3-6642-916A-F96E50BD130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DC2D3D40-0372-AE4D-B104-26736F72601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Slide Image Placeholder 1">
            <a:extLst>
              <a:ext uri="{FF2B5EF4-FFF2-40B4-BE49-F238E27FC236}">
                <a16:creationId xmlns:a16="http://schemas.microsoft.com/office/drawing/2014/main" id="{60B240F7-CD25-EB49-B21B-96DBC683A8F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376CE4-5679-8F4F-AE06-2B14E894E5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0" hangingPunct="0">
              <a:defRPr/>
            </a:pPr>
            <a:r>
              <a:rPr lang="en-US" dirty="0"/>
              <a:t>Utilization of more temporal information in HMM</a:t>
            </a:r>
          </a:p>
          <a:p>
            <a:pPr eaLnBrk="0" hangingPunct="0">
              <a:defRPr/>
            </a:pPr>
            <a:r>
              <a:rPr lang="en-US" dirty="0">
                <a:highlight>
                  <a:srgbClr val="FFFF00"/>
                </a:highlight>
              </a:rPr>
              <a:t>Meanwhile HMM Model attempts to utilize all temporal information by considering all values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Less parameters to learn, less complexity, </a:t>
            </a:r>
            <a:r>
              <a:rPr lang="en-US" dirty="0" err="1"/>
              <a:t>explainability</a:t>
            </a:r>
            <a:r>
              <a:rPr lang="en-US" dirty="0"/>
              <a:t> </a:t>
            </a:r>
            <a:r>
              <a:rPr lang="en-US" dirty="0" err="1"/>
              <a:t>transiton</a:t>
            </a:r>
            <a:r>
              <a:rPr lang="en-US" dirty="0"/>
              <a:t> and pie and emission probabilities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Five common regression models: LASSO regression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Ridge regression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Poisson regression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Binomial regression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Support vector regression (SVR)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(5 statistics) for each of the 7 variables</a:t>
            </a:r>
          </a:p>
          <a:p>
            <a:pPr lvl="1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35 features in total for each patient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3251" name="Slide Number Placeholder 3">
            <a:extLst>
              <a:ext uri="{FF2B5EF4-FFF2-40B4-BE49-F238E27FC236}">
                <a16:creationId xmlns:a16="http://schemas.microsoft.com/office/drawing/2014/main" id="{891CF74B-3E6E-E240-A078-96CD8B0794C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6083AEC-F180-024F-9E6A-6A0AED0EA6D2}" type="slidenum">
              <a:rPr lang="en-US" altLang="en-US" sz="1200"/>
              <a:pPr/>
              <a:t>21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>
            <a:extLst>
              <a:ext uri="{FF2B5EF4-FFF2-40B4-BE49-F238E27FC236}">
                <a16:creationId xmlns:a16="http://schemas.microsoft.com/office/drawing/2014/main" id="{9624B8DC-E8AE-8B49-A834-85250C8412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F5FA3D-2CA7-2E4D-8D9A-F88011C427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 err="1"/>
              <a:t>Paramtetr</a:t>
            </a:r>
            <a:r>
              <a:rPr lang="en-US" dirty="0"/>
              <a:t> </a:t>
            </a:r>
            <a:r>
              <a:rPr lang="en-US" dirty="0" err="1"/>
              <a:t>interpretablility</a:t>
            </a:r>
            <a:r>
              <a:rPr lang="en-US" dirty="0"/>
              <a:t> 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Providing more data</a:t>
            </a:r>
            <a:r>
              <a:rPr lang="fa-IR" dirty="0"/>
              <a:t> </a:t>
            </a:r>
            <a:r>
              <a:rPr lang="en-US" dirty="0"/>
              <a:t>to model</a:t>
            </a:r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endParaRPr lang="en-US" dirty="0"/>
          </a:p>
          <a:p>
            <a:pPr marL="342900" indent="-342900" fontAlgn="auto"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Font typeface="Arial" panose="020B0604020202020204" pitchFamily="34" charset="0"/>
              <a:buChar char="•"/>
              <a:defRPr/>
            </a:pPr>
            <a:r>
              <a:rPr lang="en-US" dirty="0"/>
              <a:t>Capturing more dynamics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Reds capturing both local minimum points in the same interval while they have significant difference in time, five critical points in the same interval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The </a:t>
            </a:r>
            <a:r>
              <a:rPr lang="en-US" dirty="0" err="1"/>
              <a:t>puruple</a:t>
            </a:r>
            <a:r>
              <a:rPr lang="en-US" dirty="0"/>
              <a:t> ones can better capture what happened before and after these points, capturing more trends, dividing critical points throughout intervals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/>
              <a:t>Transitions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0EA1682F-ACE7-6B43-AB11-A68B01372C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EC2646E-BA98-6347-A7A5-7F40B2EA34AF}" type="slidenum">
              <a:rPr lang="en-US" altLang="en-US" sz="1200"/>
              <a:pPr/>
              <a:t>22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Slide Image Placeholder 1">
            <a:extLst>
              <a:ext uri="{FF2B5EF4-FFF2-40B4-BE49-F238E27FC236}">
                <a16:creationId xmlns:a16="http://schemas.microsoft.com/office/drawing/2014/main" id="{38BD26A9-EF1C-A740-934C-9798C0CA74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BB96EB1-B14E-9F41-BF01-9C85FAB586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0" hangingPunct="0">
              <a:defRPr/>
            </a:pPr>
            <a:r>
              <a:rPr lang="en-US" dirty="0">
                <a:highlight>
                  <a:srgbClr val="FFFF00"/>
                </a:highlight>
              </a:rPr>
              <a:t>Len(Sequence) = # time windows</a:t>
            </a:r>
          </a:p>
          <a:p>
            <a:pPr eaLnBrk="0" hangingPunct="0">
              <a:defRPr/>
            </a:pPr>
            <a:r>
              <a:rPr lang="en-US" dirty="0">
                <a:highlight>
                  <a:srgbClr val="FFFF00"/>
                </a:highlight>
              </a:rPr>
              <a:t>Spits out likelihood of each state for a given time window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6CA1D9EC-9B8A-E44D-BD2F-E2B27A0D0A1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D2DD6BD-3ADB-A74D-828D-A2FF4878AC70}" type="slidenum">
              <a:rPr lang="en-US" altLang="en-US" sz="1200"/>
              <a:pPr/>
              <a:t>23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Slide Image Placeholder 1">
            <a:extLst>
              <a:ext uri="{FF2B5EF4-FFF2-40B4-BE49-F238E27FC236}">
                <a16:creationId xmlns:a16="http://schemas.microsoft.com/office/drawing/2014/main" id="{70A0B0DD-DBB6-7040-8D3C-81AFEBD5D51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4" name="Notes Placeholder 2">
            <a:extLst>
              <a:ext uri="{FF2B5EF4-FFF2-40B4-BE49-F238E27FC236}">
                <a16:creationId xmlns:a16="http://schemas.microsoft.com/office/drawing/2014/main" id="{54A170E1-4DC2-914A-97B1-44832C8A29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Well distributed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>
              <a:spcBef>
                <a:spcPct val="0"/>
              </a:spcBef>
            </a:pPr>
            <a:r>
              <a:rPr lang="en-US" altLang="en-US"/>
              <a:t>We also considered certainty for that look in the paper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9395" name="Slide Number Placeholder 3">
            <a:extLst>
              <a:ext uri="{FF2B5EF4-FFF2-40B4-BE49-F238E27FC236}">
                <a16:creationId xmlns:a16="http://schemas.microsoft.com/office/drawing/2014/main" id="{99AC7DFF-027C-E046-8188-7806919B84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2BF5C0F-537A-294A-8B12-A1422C38A512}" type="slidenum">
              <a:rPr lang="en-US" altLang="en-US" sz="1200"/>
              <a:pPr/>
              <a:t>24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Slide Image Placeholder 1">
            <a:extLst>
              <a:ext uri="{FF2B5EF4-FFF2-40B4-BE49-F238E27FC236}">
                <a16:creationId xmlns:a16="http://schemas.microsoft.com/office/drawing/2014/main" id="{D1A1F422-5D39-3743-86DD-E995C0D7D3B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4" name="Notes Placeholder 2">
            <a:extLst>
              <a:ext uri="{FF2B5EF4-FFF2-40B4-BE49-F238E27FC236}">
                <a16:creationId xmlns:a16="http://schemas.microsoft.com/office/drawing/2014/main" id="{27FBA63E-3C37-3643-9D8A-8DE1362B6B8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ICU specific low number of patients</a:t>
            </a:r>
          </a:p>
          <a:p>
            <a:pPr>
              <a:spcBef>
                <a:spcPct val="0"/>
              </a:spcBef>
            </a:pPr>
            <a:r>
              <a:rPr lang="en-US" altLang="en-US"/>
              <a:t>ICU type dynamics, much less data but comparable accuracy </a:t>
            </a:r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69635" name="Slide Number Placeholder 3">
            <a:extLst>
              <a:ext uri="{FF2B5EF4-FFF2-40B4-BE49-F238E27FC236}">
                <a16:creationId xmlns:a16="http://schemas.microsoft.com/office/drawing/2014/main" id="{5F2223EC-EFAB-D943-9A1C-774F9F75EBC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12DBA41E-587F-A741-AFDB-C1D55B1454FD}" type="slidenum">
              <a:rPr lang="en-US" altLang="en-US" sz="1200"/>
              <a:pPr/>
              <a:t>25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Image Placeholder 1">
            <a:extLst>
              <a:ext uri="{FF2B5EF4-FFF2-40B4-BE49-F238E27FC236}">
                <a16:creationId xmlns:a16="http://schemas.microsoft.com/office/drawing/2014/main" id="{4072A08E-B53E-5C4C-8A53-FD3738463F3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2" name="Notes Placeholder 2">
            <a:extLst>
              <a:ext uri="{FF2B5EF4-FFF2-40B4-BE49-F238E27FC236}">
                <a16:creationId xmlns:a16="http://schemas.microsoft.com/office/drawing/2014/main" id="{A3E8E656-E49D-FB40-9362-C2A4437B571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b="1"/>
              <a:t> first is homogeneity</a:t>
            </a:r>
          </a:p>
          <a:p>
            <a:pPr>
              <a:spcBef>
                <a:spcPct val="0"/>
              </a:spcBef>
            </a:pPr>
            <a:r>
              <a:rPr lang="en-US" altLang="en-US" b="1"/>
              <a:t>Second is distinguishability </a:t>
            </a:r>
          </a:p>
          <a:p>
            <a:pPr>
              <a:spcBef>
                <a:spcPct val="0"/>
              </a:spcBef>
            </a:pPr>
            <a:r>
              <a:rPr lang="en-US" altLang="en-US" b="1"/>
              <a:t>lower is better</a:t>
            </a:r>
          </a:p>
          <a:p>
            <a:pPr>
              <a:spcBef>
                <a:spcPct val="0"/>
              </a:spcBef>
            </a:pPr>
            <a:r>
              <a:rPr lang="en-US" altLang="en-US" b="1"/>
              <a:t>Homogeneity of Patients belonging to one start-end pair </a:t>
            </a:r>
          </a:p>
          <a:p>
            <a:pPr>
              <a:spcBef>
                <a:spcPct val="0"/>
              </a:spcBef>
            </a:pPr>
            <a:endParaRPr lang="en-US" altLang="en-US" b="1"/>
          </a:p>
          <a:p>
            <a:pPr>
              <a:spcBef>
                <a:spcPct val="0"/>
              </a:spcBef>
            </a:pPr>
            <a:r>
              <a:rPr lang="en-US" altLang="en-US" b="1"/>
              <a:t> </a:t>
            </a:r>
            <a:endParaRPr lang="en-US" altLang="en-US"/>
          </a:p>
        </p:txBody>
      </p:sp>
      <p:sp>
        <p:nvSpPr>
          <p:cNvPr id="61443" name="Slide Number Placeholder 3">
            <a:extLst>
              <a:ext uri="{FF2B5EF4-FFF2-40B4-BE49-F238E27FC236}">
                <a16:creationId xmlns:a16="http://schemas.microsoft.com/office/drawing/2014/main" id="{4ED4C0AC-5BCF-964D-9FCF-CD42C5A320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227A86F0-D143-CE48-AD30-1EE850907101}" type="slidenum">
              <a:rPr lang="en-US" altLang="en-US" sz="1200"/>
              <a:pPr/>
              <a:t>27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Image Placeholder 1">
            <a:extLst>
              <a:ext uri="{FF2B5EF4-FFF2-40B4-BE49-F238E27FC236}">
                <a16:creationId xmlns:a16="http://schemas.microsoft.com/office/drawing/2014/main" id="{81EF1F0E-ADF5-AB4A-A561-6D2B9337BCD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0" name="Notes Placeholder 2">
            <a:extLst>
              <a:ext uri="{FF2B5EF4-FFF2-40B4-BE49-F238E27FC236}">
                <a16:creationId xmlns:a16="http://schemas.microsoft.com/office/drawing/2014/main" id="{4F138323-D0FF-C544-A40E-4B4BD11B075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Saps II has 14 features, 7 additional features</a:t>
            </a:r>
          </a:p>
          <a:p>
            <a:pPr>
              <a:spcBef>
                <a:spcPct val="0"/>
              </a:spcBef>
            </a:pPr>
            <a:r>
              <a:rPr lang="en-US" altLang="en-US"/>
              <a:t>Tried including all, seemed rather like modelling noise square was one, capturing time evolution,not a fair baseline , correlation discovery single hmm might not be the best choice, different rates of update, how to tie different states together </a:t>
            </a:r>
          </a:p>
          <a:p>
            <a:pPr>
              <a:spcBef>
                <a:spcPct val="0"/>
              </a:spcBef>
            </a:pPr>
            <a:r>
              <a:rPr lang="en-US" altLang="en-US"/>
              <a:t>Compare lasso and HMM</a:t>
            </a:r>
          </a:p>
        </p:txBody>
      </p:sp>
      <p:sp>
        <p:nvSpPr>
          <p:cNvPr id="63491" name="Slide Number Placeholder 3">
            <a:extLst>
              <a:ext uri="{FF2B5EF4-FFF2-40B4-BE49-F238E27FC236}">
                <a16:creationId xmlns:a16="http://schemas.microsoft.com/office/drawing/2014/main" id="{A0393A18-2E47-524A-BA96-B653C0C98E6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5706EDF-A649-774E-8590-50E245999BA2}" type="slidenum">
              <a:rPr lang="en-US" altLang="en-US" sz="1200"/>
              <a:pPr/>
              <a:t>28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Slide Image Placeholder 1">
            <a:extLst>
              <a:ext uri="{FF2B5EF4-FFF2-40B4-BE49-F238E27FC236}">
                <a16:creationId xmlns:a16="http://schemas.microsoft.com/office/drawing/2014/main" id="{7C3CA07D-F6C0-8946-84B6-BDA54AEABDB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8" name="Notes Placeholder 2">
            <a:extLst>
              <a:ext uri="{FF2B5EF4-FFF2-40B4-BE49-F238E27FC236}">
                <a16:creationId xmlns:a16="http://schemas.microsoft.com/office/drawing/2014/main" id="{5FAA72C3-4D38-9D4D-988D-4916BF5FC02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Intuitively it makes sense to combine 1 and 2 and 3 and 4 for better performance and solve sparsity </a:t>
            </a:r>
          </a:p>
          <a:p>
            <a:pPr>
              <a:spcBef>
                <a:spcPct val="0"/>
              </a:spcBef>
            </a:pPr>
            <a:r>
              <a:rPr lang="en-US" altLang="en-US"/>
              <a:t>Best baseline lasso ran a t test Ran a 100 runs , average RMSE of a given patient</a:t>
            </a:r>
          </a:p>
        </p:txBody>
      </p:sp>
      <p:sp>
        <p:nvSpPr>
          <p:cNvPr id="65539" name="Slide Number Placeholder 3">
            <a:extLst>
              <a:ext uri="{FF2B5EF4-FFF2-40B4-BE49-F238E27FC236}">
                <a16:creationId xmlns:a16="http://schemas.microsoft.com/office/drawing/2014/main" id="{4521AB3A-076E-2242-BD28-F6995B49C03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9C0C2B5-A734-DE47-AC18-DDA21FD97F48}" type="slidenum">
              <a:rPr lang="en-US" altLang="en-US" sz="1200"/>
              <a:pPr/>
              <a:t>29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Slide Image Placeholder 1">
            <a:extLst>
              <a:ext uri="{FF2B5EF4-FFF2-40B4-BE49-F238E27FC236}">
                <a16:creationId xmlns:a16="http://schemas.microsoft.com/office/drawing/2014/main" id="{F5C0839C-81C3-2744-90A5-2828F38D0CC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2" name="Notes Placeholder 2">
            <a:extLst>
              <a:ext uri="{FF2B5EF4-FFF2-40B4-BE49-F238E27FC236}">
                <a16:creationId xmlns:a16="http://schemas.microsoft.com/office/drawing/2014/main" id="{FE81934A-48C3-7E49-A351-935CBED9022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Between different states interpret</a:t>
            </a:r>
          </a:p>
          <a:p>
            <a:pPr>
              <a:spcBef>
                <a:spcPct val="0"/>
              </a:spcBef>
            </a:pPr>
            <a:r>
              <a:rPr lang="en-US" altLang="en-US"/>
              <a:t>46000</a:t>
            </a:r>
          </a:p>
        </p:txBody>
      </p:sp>
      <p:sp>
        <p:nvSpPr>
          <p:cNvPr id="71683" name="Slide Number Placeholder 3">
            <a:extLst>
              <a:ext uri="{FF2B5EF4-FFF2-40B4-BE49-F238E27FC236}">
                <a16:creationId xmlns:a16="http://schemas.microsoft.com/office/drawing/2014/main" id="{DAFAEDFF-0F1C-214E-89EF-3669D7E52C7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151B2CE-5201-D247-BAD3-F7CD55DFA86B}" type="slidenum">
              <a:rPr lang="en-US" altLang="en-US" sz="1200"/>
              <a:pPr/>
              <a:t>30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Slide Image Placeholder 1">
            <a:extLst>
              <a:ext uri="{FF2B5EF4-FFF2-40B4-BE49-F238E27FC236}">
                <a16:creationId xmlns:a16="http://schemas.microsoft.com/office/drawing/2014/main" id="{FF591BAC-56B6-444E-B869-B194FA3C17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0" name="Notes Placeholder 2">
            <a:extLst>
              <a:ext uri="{FF2B5EF4-FFF2-40B4-BE49-F238E27FC236}">
                <a16:creationId xmlns:a16="http://schemas.microsoft.com/office/drawing/2014/main" id="{B5BBE8AC-68CC-5748-80AE-204A6F3CB19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7 feats vs 2000 not have assessd losing some predictability in the expense of explainability</a:t>
            </a:r>
          </a:p>
          <a:p>
            <a:pPr>
              <a:spcBef>
                <a:spcPct val="0"/>
              </a:spcBef>
            </a:pPr>
            <a:r>
              <a:rPr lang="en-US" altLang="en-US"/>
              <a:t>Limitations, </a:t>
            </a:r>
          </a:p>
          <a:p>
            <a:pPr eaLnBrk="0" hangingPunct="0"/>
            <a:r>
              <a:rPr lang="en-US" altLang="en-US"/>
              <a:t>: Lower number of samples</a:t>
            </a:r>
          </a:p>
          <a:p>
            <a:pPr eaLnBrk="0" hangingPunct="0"/>
            <a:r>
              <a:rPr lang="en-US" altLang="en-US"/>
              <a:t>Replicating the same procedure on MIMIC II dataset</a:t>
            </a:r>
          </a:p>
          <a:p>
            <a:pPr eaLnBrk="0" hangingPunct="0"/>
            <a:r>
              <a:rPr lang="en-US" altLang="en-US"/>
              <a:t>Enforcing Variability</a:t>
            </a:r>
          </a:p>
          <a:p>
            <a:pPr eaLnBrk="0" hangingPunct="0"/>
            <a:r>
              <a:rPr lang="en-US" altLang="en-US"/>
              <a:t>(e.g., demographics, socioeconomic status) </a:t>
            </a:r>
          </a:p>
          <a:p>
            <a:pPr eaLnBrk="0" hangingPunct="0"/>
            <a:r>
              <a:rPr lang="en-US" altLang="en-US"/>
              <a:t> Minimum probability in Transition matrix</a:t>
            </a:r>
          </a:p>
          <a:p>
            <a:pPr eaLnBrk="0" hangingPunct="0"/>
            <a:endParaRPr lang="en-US" altLang="en-US"/>
          </a:p>
          <a:p>
            <a:pPr eaLnBrk="0" hangingPunct="0"/>
            <a:r>
              <a:rPr lang="en-US" altLang="en-US"/>
              <a:t>Sufficient size for </a:t>
            </a:r>
            <a:r>
              <a:rPr lang="en-US" altLang="en-US" b="1"/>
              <a:t>learning</a:t>
            </a:r>
            <a:r>
              <a:rPr lang="en-US" altLang="en-US"/>
              <a:t>, realistic for </a:t>
            </a:r>
            <a:r>
              <a:rPr lang="en-US" altLang="en-US" b="1"/>
              <a:t>practical</a:t>
            </a:r>
            <a:r>
              <a:rPr lang="en-US" altLang="en-US"/>
              <a:t> purpose</a:t>
            </a:r>
            <a:endParaRPr lang="en-US" altLang="en-US" i="1"/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73731" name="Slide Number Placeholder 3">
            <a:extLst>
              <a:ext uri="{FF2B5EF4-FFF2-40B4-BE49-F238E27FC236}">
                <a16:creationId xmlns:a16="http://schemas.microsoft.com/office/drawing/2014/main" id="{BF05F169-867B-434D-AE8E-592DA8695C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0E7B268-D141-1F4C-8CE8-5615CE550FB0}" type="slidenum">
              <a:rPr lang="en-US" altLang="en-US" sz="1200"/>
              <a:pPr/>
              <a:t>31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>
            <a:extLst>
              <a:ext uri="{FF2B5EF4-FFF2-40B4-BE49-F238E27FC236}">
                <a16:creationId xmlns:a16="http://schemas.microsoft.com/office/drawing/2014/main" id="{C1BE6348-46A8-8A40-AF47-4622748F7D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9938" name="Notes Placeholder 2">
            <a:extLst>
              <a:ext uri="{FF2B5EF4-FFF2-40B4-BE49-F238E27FC236}">
                <a16:creationId xmlns:a16="http://schemas.microsoft.com/office/drawing/2014/main" id="{BEAC04EB-77F8-2148-B9FF-4D0823FC27F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V is o observation</a:t>
            </a:r>
          </a:p>
        </p:txBody>
      </p:sp>
      <p:sp>
        <p:nvSpPr>
          <p:cNvPr id="39939" name="Slide Number Placeholder 3">
            <a:extLst>
              <a:ext uri="{FF2B5EF4-FFF2-40B4-BE49-F238E27FC236}">
                <a16:creationId xmlns:a16="http://schemas.microsoft.com/office/drawing/2014/main" id="{16E4DD90-1314-6B41-AFCA-C801AAF4AB6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E2E7E4E6-78A2-C843-91B8-613B3800A6EE}" type="slidenum">
              <a:rPr lang="en-US" altLang="en-US" sz="1200"/>
              <a:pPr/>
              <a:t>3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>
            <a:extLst>
              <a:ext uri="{FF2B5EF4-FFF2-40B4-BE49-F238E27FC236}">
                <a16:creationId xmlns:a16="http://schemas.microsoft.com/office/drawing/2014/main" id="{F8A9B1A3-CE3C-3048-AA2F-CB6F024824A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2" name="Notes Placeholder 2">
            <a:extLst>
              <a:ext uri="{FF2B5EF4-FFF2-40B4-BE49-F238E27FC236}">
                <a16:creationId xmlns:a16="http://schemas.microsoft.com/office/drawing/2014/main" id="{47FC41E8-A5E3-ED4A-9F9B-E89CED3447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State \ observation till now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Subscript is time</a:t>
            </a:r>
          </a:p>
          <a:p>
            <a:pPr>
              <a:spcBef>
                <a:spcPct val="0"/>
              </a:spcBef>
            </a:pPr>
            <a:r>
              <a:rPr lang="en-US" altLang="en-US" dirty="0" err="1"/>
              <a:t>Parantheses</a:t>
            </a:r>
            <a:r>
              <a:rPr lang="en-US" altLang="en-US" dirty="0"/>
              <a:t> is state </a:t>
            </a:r>
          </a:p>
          <a:p>
            <a:pPr>
              <a:spcBef>
                <a:spcPct val="0"/>
              </a:spcBef>
            </a:pP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''' Input: Transition matrix, pie, </a:t>
            </a:r>
            <a:r>
              <a:rPr lang="en-US" altLang="en-US" dirty="0" err="1"/>
              <a:t>state_observation</a:t>
            </a:r>
            <a:r>
              <a:rPr lang="en-US" altLang="en-US" dirty="0"/>
              <a:t> </a:t>
            </a:r>
            <a:r>
              <a:rPr lang="en-US" altLang="en-US" dirty="0" err="1"/>
              <a:t>probs</a:t>
            </a:r>
            <a:r>
              <a:rPr lang="en-US" altLang="en-US" dirty="0"/>
              <a:t>, observations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Output: alphas </a:t>
            </a:r>
            <a:r>
              <a:rPr lang="en-US" altLang="en-US" dirty="0" err="1"/>
              <a:t>Probabilites</a:t>
            </a:r>
            <a:r>
              <a:rPr lang="en-US" altLang="en-US" dirty="0"/>
              <a:t> of being in different states at each time point for each sample given the observations till that point, </a:t>
            </a:r>
            <a:r>
              <a:rPr lang="en-US" altLang="en-US" dirty="0" err="1"/>
              <a:t>i.e</a:t>
            </a:r>
            <a:r>
              <a:rPr lang="en-US" altLang="en-US" dirty="0"/>
              <a:t> </a:t>
            </a:r>
            <a:r>
              <a:rPr lang="en-US" altLang="en-US" dirty="0" err="1"/>
              <a:t>filteing</a:t>
            </a:r>
            <a:r>
              <a:rPr lang="en-US" altLang="en-US" dirty="0"/>
              <a:t> 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also most likely sequence of </a:t>
            </a:r>
            <a:r>
              <a:rPr lang="en-US" altLang="en-US" dirty="0" err="1"/>
              <a:t>staets</a:t>
            </a:r>
            <a:r>
              <a:rPr lang="en-US" altLang="en-US" dirty="0"/>
              <a:t> and its associated </a:t>
            </a:r>
            <a:r>
              <a:rPr lang="en-US" altLang="en-US" dirty="0" err="1"/>
              <a:t>probabilies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Used the equations in Machine learning a probabilistic </a:t>
            </a:r>
            <a:r>
              <a:rPr lang="en-US" altLang="en-US" dirty="0" err="1"/>
              <a:t>appraoch</a:t>
            </a:r>
            <a:r>
              <a:rPr lang="en-US" altLang="en-US" dirty="0"/>
              <a:t>, Kevin Murphy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'''</a:t>
            </a:r>
          </a:p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0963" name="Slide Number Placeholder 3">
            <a:extLst>
              <a:ext uri="{FF2B5EF4-FFF2-40B4-BE49-F238E27FC236}">
                <a16:creationId xmlns:a16="http://schemas.microsoft.com/office/drawing/2014/main" id="{585EF2A8-6C71-6F46-8DFB-7E82802670B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C323758F-A08A-484F-BBBA-BABC7399E445}" type="slidenum">
              <a:rPr lang="en-US" altLang="en-US" sz="1200"/>
              <a:pPr/>
              <a:t>7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Image Placeholder 1">
            <a:extLst>
              <a:ext uri="{FF2B5EF4-FFF2-40B4-BE49-F238E27FC236}">
                <a16:creationId xmlns:a16="http://schemas.microsoft.com/office/drawing/2014/main" id="{F9A60F33-D70A-4643-BBDC-4088EC095B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986" name="Notes Placeholder 2">
            <a:extLst>
              <a:ext uri="{FF2B5EF4-FFF2-40B4-BE49-F238E27FC236}">
                <a16:creationId xmlns:a16="http://schemas.microsoft.com/office/drawing/2014/main" id="{916FAFAB-B61B-E946-B8EC-6863FB3A7C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/>
              <a:t>Observation from now on| given state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>
              <a:spcBef>
                <a:spcPct val="0"/>
              </a:spcBef>
            </a:pPr>
            <a:r>
              <a:rPr lang="en-US" altLang="en-US"/>
              <a:t>''' Input : Transition matrix, pie, state_observation probs, observations</a:t>
            </a:r>
          </a:p>
          <a:p>
            <a:pPr>
              <a:spcBef>
                <a:spcPct val="0"/>
              </a:spcBef>
            </a:pPr>
            <a:r>
              <a:rPr lang="en-US" altLang="en-US"/>
              <a:t>Output: betas, Probablities of observing the rest of the observations from that point on, given that we are at a given state at a give timepoint for each sample'''</a:t>
            </a:r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1987" name="Slide Number Placeholder 3">
            <a:extLst>
              <a:ext uri="{FF2B5EF4-FFF2-40B4-BE49-F238E27FC236}">
                <a16:creationId xmlns:a16="http://schemas.microsoft.com/office/drawing/2014/main" id="{5F3AC13C-77BA-3C4D-8557-8E024EA8F8F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DCEBA637-76B0-524F-86C5-B2B611A3B49D}" type="slidenum">
              <a:rPr lang="en-US" altLang="en-US" sz="1200"/>
              <a:pPr/>
              <a:t>8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Image Placeholder 1">
            <a:extLst>
              <a:ext uri="{FF2B5EF4-FFF2-40B4-BE49-F238E27FC236}">
                <a16:creationId xmlns:a16="http://schemas.microsoft.com/office/drawing/2014/main" id="{8192ACB5-3DD4-BC44-8627-3B6C7C7A335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0" name="Notes Placeholder 2">
            <a:extLst>
              <a:ext uri="{FF2B5EF4-FFF2-40B4-BE49-F238E27FC236}">
                <a16:creationId xmlns:a16="http://schemas.microsoft.com/office/drawing/2014/main" id="{497E1983-7009-8546-B2DC-03F25A739B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''' Input : Transition matrix, pie, </a:t>
            </a:r>
            <a:r>
              <a:rPr lang="en-US" altLang="en-US" dirty="0" err="1"/>
              <a:t>state_observation</a:t>
            </a:r>
            <a:r>
              <a:rPr lang="en-US" altLang="en-US" dirty="0"/>
              <a:t> </a:t>
            </a:r>
            <a:r>
              <a:rPr lang="en-US" altLang="en-US" dirty="0" err="1"/>
              <a:t>probs</a:t>
            </a:r>
            <a:r>
              <a:rPr lang="en-US" altLang="en-US" dirty="0"/>
              <a:t>, observations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Output : The most likely sequence of states (and also the </a:t>
            </a:r>
            <a:r>
              <a:rPr lang="en-US" altLang="en-US" dirty="0" err="1"/>
              <a:t>probabilite</a:t>
            </a:r>
            <a:r>
              <a:rPr lang="en-US" altLang="en-US" dirty="0"/>
              <a:t> for each time point) and its </a:t>
            </a:r>
            <a:r>
              <a:rPr lang="en-US" altLang="en-US" dirty="0" err="1"/>
              <a:t>probabilite</a:t>
            </a:r>
            <a:r>
              <a:rPr lang="en-US" altLang="en-US" dirty="0"/>
              <a:t> for the given observations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Unlike forward backward, considers the most probable sequence given the state for all time points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not just the optimum state individually for each time point'''</a:t>
            </a:r>
          </a:p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3011" name="Slide Number Placeholder 3">
            <a:extLst>
              <a:ext uri="{FF2B5EF4-FFF2-40B4-BE49-F238E27FC236}">
                <a16:creationId xmlns:a16="http://schemas.microsoft.com/office/drawing/2014/main" id="{F5A93DEA-54C7-B745-A1FF-13EB526CF1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3EBED29-BADC-1B4A-A12A-8DECFDAE2CC2}" type="slidenum">
              <a:rPr lang="en-US" altLang="en-US" sz="1200"/>
              <a:pPr/>
              <a:t>10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Image Placeholder 1">
            <a:extLst>
              <a:ext uri="{FF2B5EF4-FFF2-40B4-BE49-F238E27FC236}">
                <a16:creationId xmlns:a16="http://schemas.microsoft.com/office/drawing/2014/main" id="{6B3CE10C-639A-7C4B-890E-4380B8DBEB5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4" name="Notes Placeholder 2">
            <a:extLst>
              <a:ext uri="{FF2B5EF4-FFF2-40B4-BE49-F238E27FC236}">
                <a16:creationId xmlns:a16="http://schemas.microsoft.com/office/drawing/2014/main" id="{138EC56A-9CE0-054F-A6A0-B955734D2A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r>
              <a:rPr lang="en-US" altLang="en-US" dirty="0"/>
              <a:t>''' Uses an EM </a:t>
            </a:r>
            <a:r>
              <a:rPr lang="en-US" altLang="en-US" dirty="0" err="1"/>
              <a:t>moedel</a:t>
            </a:r>
            <a:r>
              <a:rPr lang="en-US" altLang="en-US" dirty="0"/>
              <a:t> and </a:t>
            </a:r>
            <a:r>
              <a:rPr lang="en-US" altLang="en-US" dirty="0" err="1"/>
              <a:t>maximul</a:t>
            </a:r>
            <a:r>
              <a:rPr lang="en-US" altLang="en-US" dirty="0"/>
              <a:t> likelihood estimation to learn the </a:t>
            </a:r>
            <a:r>
              <a:rPr lang="en-US" altLang="en-US" dirty="0" err="1"/>
              <a:t>parameteres</a:t>
            </a:r>
            <a:r>
              <a:rPr lang="en-US" altLang="en-US" dirty="0"/>
              <a:t> of an HMM model given the observations 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In order to compute log likelihood, </a:t>
            </a:r>
            <a:r>
              <a:rPr lang="en-US" altLang="en-US" dirty="0" err="1"/>
              <a:t>probabilitey</a:t>
            </a:r>
            <a:r>
              <a:rPr lang="en-US" altLang="en-US" dirty="0"/>
              <a:t> of seeing the observations given the model at that iteration is used. 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For convergence purposes, the updating continues till the maximum value of difference between 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previous iteration likelihood and current </a:t>
            </a:r>
            <a:r>
              <a:rPr lang="en-US" altLang="en-US" dirty="0" err="1"/>
              <a:t>iteartion</a:t>
            </a:r>
            <a:r>
              <a:rPr lang="en-US" altLang="en-US" dirty="0"/>
              <a:t> likelihood among all samples is smaller than machine epsilon.</a:t>
            </a:r>
          </a:p>
          <a:p>
            <a:pPr>
              <a:spcBef>
                <a:spcPct val="0"/>
              </a:spcBef>
            </a:pPr>
            <a:r>
              <a:rPr lang="en-US" altLang="en-US" dirty="0"/>
              <a:t>Inputs : </a:t>
            </a:r>
            <a:r>
              <a:rPr lang="en-US" altLang="en-US" dirty="0" err="1"/>
              <a:t>observations,numstates,numobscases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Output: Learned </a:t>
            </a:r>
            <a:r>
              <a:rPr lang="en-US" altLang="en-US" dirty="0" err="1"/>
              <a:t>parameteters</a:t>
            </a:r>
            <a:r>
              <a:rPr lang="en-US" altLang="en-US" dirty="0"/>
              <a:t>, </a:t>
            </a:r>
            <a:r>
              <a:rPr lang="en-US" altLang="en-US" dirty="0" err="1"/>
              <a:t>pie,transmtrx,obsmtrx</a:t>
            </a:r>
            <a:endParaRPr lang="en-US" altLang="en-US" dirty="0"/>
          </a:p>
          <a:p>
            <a:pPr>
              <a:spcBef>
                <a:spcPct val="0"/>
              </a:spcBef>
            </a:pPr>
            <a:r>
              <a:rPr lang="en-US" altLang="en-US" dirty="0"/>
              <a:t>** Note: </a:t>
            </a:r>
            <a:r>
              <a:rPr lang="en-US" altLang="en-US" dirty="0" err="1"/>
              <a:t>exmodel</a:t>
            </a:r>
            <a:r>
              <a:rPr lang="en-US" altLang="en-US" dirty="0"/>
              <a:t> is only used for initializations close to reality. </a:t>
            </a:r>
          </a:p>
          <a:p>
            <a:pPr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4035" name="Slide Number Placeholder 3">
            <a:extLst>
              <a:ext uri="{FF2B5EF4-FFF2-40B4-BE49-F238E27FC236}">
                <a16:creationId xmlns:a16="http://schemas.microsoft.com/office/drawing/2014/main" id="{F6DC9A5E-4F2C-144A-9F68-B0E2BB0FEFA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A3B905CC-1F8D-C147-93AA-25F704AE0792}" type="slidenum">
              <a:rPr lang="en-US" altLang="en-US" sz="1200"/>
              <a:pPr/>
              <a:t>12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B1A13217-C6A7-254C-8764-6A5A78BA786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50E874-1B01-E040-AE92-84968E9DF0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0" hangingPunct="0">
              <a:defRPr/>
            </a:pPr>
            <a:r>
              <a:rPr lang="en-US" dirty="0">
                <a:solidFill>
                  <a:schemeClr val="accent6"/>
                </a:solidFill>
              </a:rPr>
              <a:t>First talk about the task being difficult and Physician correctly predict short or long staying patients only 50% of time</a:t>
            </a:r>
          </a:p>
          <a:p>
            <a:pPr eaLnBrk="0" hangingPunct="0">
              <a:defRPr/>
            </a:pPr>
            <a:r>
              <a:rPr lang="en-US" dirty="0"/>
              <a:t>(Equipment and Beds)</a:t>
            </a:r>
          </a:p>
          <a:p>
            <a:pPr eaLnBrk="0" hangingPunct="0">
              <a:defRPr/>
            </a:pPr>
            <a:r>
              <a:rPr lang="en-US" i="1" dirty="0"/>
              <a:t>Allocation of staff and care </a:t>
            </a:r>
            <a:r>
              <a:rPr lang="en-US" dirty="0"/>
              <a:t>to high risk patients</a:t>
            </a:r>
          </a:p>
          <a:p>
            <a:pPr eaLnBrk="0" hangingPunct="0">
              <a:defRPr/>
            </a:pPr>
            <a:endParaRPr lang="en-US" dirty="0"/>
          </a:p>
          <a:p>
            <a:pPr eaLnBrk="0" hangingPunct="0"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97A89408-DCD8-4543-ADDD-955B7B82720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B638D4C6-FA8E-A943-9950-220D0C4AC7B7}" type="slidenum">
              <a:rPr lang="en-US" altLang="en-US" sz="1200"/>
              <a:pPr/>
              <a:t>18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Image Placeholder 1">
            <a:extLst>
              <a:ext uri="{FF2B5EF4-FFF2-40B4-BE49-F238E27FC236}">
                <a16:creationId xmlns:a16="http://schemas.microsoft.com/office/drawing/2014/main" id="{40E49953-E40C-9F45-A82C-3878275A9A0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4" name="Notes Placeholder 2">
            <a:extLst>
              <a:ext uri="{FF2B5EF4-FFF2-40B4-BE49-F238E27FC236}">
                <a16:creationId xmlns:a16="http://schemas.microsoft.com/office/drawing/2014/main" id="{2929DAD3-6CBD-924A-8BE7-B50ADA5DB4D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altLang="en-US"/>
              <a:t>Higher availability for comparison </a:t>
            </a:r>
          </a:p>
          <a:p>
            <a:pPr eaLnBrk="0" hangingPunct="0"/>
            <a:r>
              <a:rPr lang="en-US" altLang="en-US"/>
              <a:t>, i.e. a single hospital</a:t>
            </a:r>
          </a:p>
          <a:p>
            <a:pPr>
              <a:spcBef>
                <a:spcPct val="0"/>
              </a:spcBef>
            </a:pPr>
            <a:endParaRPr lang="en-US" altLang="en-US"/>
          </a:p>
          <a:p>
            <a:pPr eaLnBrk="0" hangingPunct="0"/>
            <a:r>
              <a:rPr lang="en-US" altLang="en-US"/>
              <a:t>Also some demographics (i.e. age, gender)</a:t>
            </a:r>
          </a:p>
          <a:p>
            <a:pPr eaLnBrk="0" hangingPunct="0"/>
            <a:endParaRPr lang="en-US" altLang="en-US"/>
          </a:p>
          <a:p>
            <a:pPr eaLnBrk="0" hangingPunct="0"/>
            <a:r>
              <a:rPr lang="en-US" altLang="en-US"/>
              <a:t>Sufficient size for </a:t>
            </a:r>
            <a:r>
              <a:rPr lang="en-US" altLang="en-US" b="1"/>
              <a:t>learning</a:t>
            </a:r>
            <a:r>
              <a:rPr lang="en-US" altLang="en-US"/>
              <a:t>, realistic for </a:t>
            </a:r>
            <a:r>
              <a:rPr lang="en-US" altLang="en-US" b="1"/>
              <a:t>practical</a:t>
            </a:r>
            <a:r>
              <a:rPr lang="en-US" altLang="en-US"/>
              <a:t> purpose</a:t>
            </a:r>
          </a:p>
          <a:p>
            <a:pPr eaLnBrk="0" hangingPunct="0"/>
            <a:endParaRPr lang="en-US" altLang="en-US" i="1"/>
          </a:p>
          <a:p>
            <a:pPr eaLnBrk="0" hangingPunct="0"/>
            <a:endParaRPr lang="en-US" altLang="en-US"/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49155" name="Slide Number Placeholder 3">
            <a:extLst>
              <a:ext uri="{FF2B5EF4-FFF2-40B4-BE49-F238E27FC236}">
                <a16:creationId xmlns:a16="http://schemas.microsoft.com/office/drawing/2014/main" id="{38E24EF4-1730-A04B-BEB6-29F6B2FD37F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5D64CD8F-42A4-F24E-B149-5531C32E7619}" type="slidenum">
              <a:rPr lang="en-US" altLang="en-US" sz="1200"/>
              <a:pPr/>
              <a:t>19</a:t>
            </a:fld>
            <a:endParaRPr lang="en-US" altLang="en-US" sz="120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Image Placeholder 1">
            <a:extLst>
              <a:ext uri="{FF2B5EF4-FFF2-40B4-BE49-F238E27FC236}">
                <a16:creationId xmlns:a16="http://schemas.microsoft.com/office/drawing/2014/main" id="{55D3307F-3A23-9B4A-92E0-D203B3B5C73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Notes Placeholder 2">
            <a:extLst>
              <a:ext uri="{FF2B5EF4-FFF2-40B4-BE49-F238E27FC236}">
                <a16:creationId xmlns:a16="http://schemas.microsoft.com/office/drawing/2014/main" id="{C4763341-6AA4-E743-8DD6-3D391F8486F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0" hangingPunct="0"/>
            <a:r>
              <a:rPr lang="en-US" altLang="en-US"/>
              <a:t>Regression </a:t>
            </a:r>
            <a:r>
              <a:rPr lang="en-US" altLang="en-US">
                <a:sym typeface="Wingdings" pitchFamily="2" charset="2"/>
              </a:rPr>
              <a:t> more precise</a:t>
            </a:r>
            <a:endParaRPr lang="en-US" altLang="en-US"/>
          </a:p>
          <a:p>
            <a:pPr>
              <a:spcBef>
                <a:spcPct val="0"/>
              </a:spcBef>
            </a:pPr>
            <a:r>
              <a:rPr lang="en-US" altLang="en-US"/>
              <a:t>Lasso,ridge, negative binomial, poisson and Support vector machine Regressions</a:t>
            </a:r>
          </a:p>
          <a:p>
            <a:pPr>
              <a:spcBef>
                <a:spcPct val="0"/>
              </a:spcBef>
            </a:pPr>
            <a:r>
              <a:rPr lang="en-US" altLang="en-US"/>
              <a:t>Impute results in bias, where more data is available through data, better signal for patient states, good proxies</a:t>
            </a:r>
          </a:p>
          <a:p>
            <a:pPr eaLnBrk="0" hangingPunct="0"/>
            <a:r>
              <a:rPr lang="en-US" altLang="en-US" b="1"/>
              <a:t>Input</a:t>
            </a:r>
            <a:r>
              <a:rPr lang="en-US" altLang="en-US"/>
              <a:t> :  Physiological Measurements throughout time for </a:t>
            </a:r>
            <a:r>
              <a:rPr lang="en-US" altLang="en-US" i="1"/>
              <a:t>48 hours</a:t>
            </a:r>
          </a:p>
          <a:p>
            <a:pPr eaLnBrk="0" hangingPunct="0"/>
            <a:r>
              <a:rPr lang="en-US" altLang="en-US" b="1"/>
              <a:t>Output</a:t>
            </a:r>
            <a:r>
              <a:rPr lang="en-US" altLang="en-US"/>
              <a:t> : Length of stay in ICU in days</a:t>
            </a:r>
          </a:p>
          <a:p>
            <a:pPr>
              <a:spcBef>
                <a:spcPct val="0"/>
              </a:spcBef>
            </a:pPr>
            <a:endParaRPr lang="en-US" altLang="en-US"/>
          </a:p>
        </p:txBody>
      </p:sp>
      <p:sp>
        <p:nvSpPr>
          <p:cNvPr id="51203" name="Slide Number Placeholder 3">
            <a:extLst>
              <a:ext uri="{FF2B5EF4-FFF2-40B4-BE49-F238E27FC236}">
                <a16:creationId xmlns:a16="http://schemas.microsoft.com/office/drawing/2014/main" id="{98E9981B-30AF-F949-BF33-337FCA57ED3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7115DE14-1F9C-4545-8D19-885BCAF4228B}" type="slidenum">
              <a:rPr lang="en-US" altLang="en-US" sz="1200"/>
              <a:pPr/>
              <a:t>20</a:t>
            </a:fld>
            <a:endParaRPr lang="en-US" altLang="en-US" sz="120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73EA1-E78F-4144-A636-4F66875989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BA7AAD-E4D3-604E-B6DF-7C48D65FB8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F1CB7F-2DD6-1142-A30A-7A1698422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516108-FFE8-CA42-95DD-54B995145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AE61C-95DF-6B4D-8C08-B5C49F1A6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F7EC9B7-9C74-1C44-9A45-1369D833DF32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0401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D48B9-231B-4E41-A499-AA0B54DBC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B5CBB8-1C71-6B40-96AC-E6774AE4E8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9DCF9-1454-D64A-8DCC-3A48F4776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5AED5-99B8-FB48-8DCA-1E1330974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BF10BE-B8A8-6F46-BE81-AA431D98E9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94317D1-6A36-FB4E-B0EF-3AD07ECFCD7C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8116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0A0162-1AC8-CC44-9D65-686F087BB7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375FAA-3F7B-C74E-9A9A-04C6FF13D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17FE8-3D18-E34D-9501-85F674A7D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8B2AA-47AB-7E41-8C7F-0A28E6F9C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EFEBB6-A63C-FF49-BF82-069907253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24DDBD2-8ADB-044D-9AD8-DFCF05192D6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5908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xfrm>
            <a:off x="547080" y="532743"/>
            <a:ext cx="6777732" cy="426784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2EF0A329-1581-9F43-81F8-6AB81445E50A}"/>
              </a:ext>
            </a:extLst>
          </p:cNvPr>
          <p:cNvSpPr txBox="1">
            <a:spLocks noGrp="1"/>
          </p:cNvSpPr>
          <p:nvPr>
            <p:ph type="sldNum" sz="quarter" idx="10"/>
          </p:nvPr>
        </p:nvSpPr>
        <p:spPr>
          <a:prstGeom prst="rect">
            <a:avLst/>
          </a:prstGeom>
        </p:spPr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E9B18946-FF1B-C74A-933C-B0C1D12BB690}" type="slidenum">
              <a:rPr/>
              <a:pPr>
                <a:defRPr/>
              </a:pPr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739447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9EA323-59F3-ED43-9D21-394DB0D1F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6AA4F-11D5-454E-8940-E32B5D5A6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7BB62-9EB4-1A46-945C-2B09A55F4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B14E3-95AC-9F4F-9FE0-E206C5EAA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68DC9-0937-E448-A404-1C150F1AC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D40793F-1371-2B49-A8A6-AF5D05BD89AE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66541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FD6D0-A9D3-664A-81B9-4AE6477E4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9EE76C-E1DB-A444-A98C-B04B92C48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4B56F-BA61-7F40-AC9D-4B2FA1EABE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B608C1-E961-A740-B405-9F39D57C0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B5538-A484-FB40-B6E8-A262B7AA2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5E62DA2-22D0-F64D-ADEE-B84FDA686954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0827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EE9AE-7F13-014D-966B-DF1CF2B543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5C3A1-D36F-0346-86A6-A0B9400C8D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5EC129-279F-7341-9C6F-FEF256B921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A6BFC-ECC4-9C40-BAC0-421CB479A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36D9A1-F3E7-524B-96F0-9235AAE68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9DD5C5-D03C-7143-865A-52647BCD2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55F22C5-5F52-DF44-9B1C-06A84048760A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983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E914D-50EA-C941-B551-AD4B98FFB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BABAA9-39A6-EA43-9F92-A7A10CBE5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411050-5648-2947-BA56-37C85B108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ECF485-B490-B64B-BB76-9F7BACA597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3FB40F-2EC5-3446-AB2E-00BB106822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BF6224-B32D-024D-8214-D7354EE58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E584B6-40D1-374D-803E-79295230C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1A0291-3258-9044-9725-2B3F1F599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F530ED0-519B-BE43-B1F5-17BB948D0553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357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146D3-E70C-0D4E-A267-9DFD3ABD7D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C2B058-C89C-9942-A4C5-D31CDC45C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89AA6-2EF0-7B4E-A74A-C372A1DDE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CF148D-2545-F846-9E27-8F2C7F6FB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DFE80DB-46B6-EF4C-9E76-5FCA44502B50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07674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B687C4-6D5D-0D4C-9B1B-240BE2642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954E3C-1F15-5B42-9D1D-5668225B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4E6E44-78D6-D241-9709-7D8358BC2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2685464-E579-E74A-A48E-8B0B58F68779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75461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44D1B-22E0-BA45-916B-42C7D372D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D6869-F53A-F947-ACF6-B45D604453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62DAED-FBEF-7944-AF95-EEFB11068D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B58AC6-A18A-2146-98B2-FCF0197CA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7D1E6-F514-F04B-846B-83B54FDC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A0EE3C-6390-404B-9D33-12F400823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829D8B7-A107-0940-9DAB-A6FB39D1B478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8436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38E3A-61AE-9E40-A1B8-11B7D50D6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E52B0-4FF7-D64B-8AB3-9D39452565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9F4CCA-D6D8-8D46-A0EC-2D8FD5193E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92668-DD61-E742-934B-9E37A7327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BAFEA-C0FB-C243-A3DE-6125E1B3B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D0AB59-4581-524E-B010-00163DD83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1CB3088-7B81-894B-BE94-36C95346D577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4441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06E67-0613-4943-A421-66570615E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53131-E4A4-024E-8288-0D84E4418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A5A853-AA92-414B-9A4D-14CC727C71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83479-59D8-4941-B6A4-6016A99D83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2F590-326B-D942-8584-287408035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AAEDA49-5F20-EC45-977D-B23BE21B8FBD}" type="slidenum">
              <a:rPr lang="en-US" altLang="en-US" smtClean="0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1548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bay.com/itm/METAL-MAGNET-Woman-In-Hospital-Gown-Now-Know-Why-They-Call-It-ICU-Humor-MAGNET-/292240644774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image-illustration.net/wp-content/uploads/2017/09/black-nurse-or-family-doctor-at-male-patient-bed.jpg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://graphics8.info/pixabay/pphoto/patient-monitor-screen.html" TargetMode="External"/><Relationship Id="rId5" Type="http://schemas.openxmlformats.org/officeDocument/2006/relationships/image" Target="../media/image9.png"/><Relationship Id="rId4" Type="http://schemas.openxmlformats.org/officeDocument/2006/relationships/hyperlink" Target="https://physionet.org/challenge/2012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researchgate.net/figure/a-b-secondary-structure-of-Neurospora-crassa-a-Sequence-length-1434-Alpha_fig4_322713488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5.emf"/><Relationship Id="rId5" Type="http://schemas.openxmlformats.org/officeDocument/2006/relationships/image" Target="../media/image2.emf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4.e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citrix.com/about/future-of-work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533ECE0D-DDEC-AC4B-9DD7-EC9513EA8C0D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39245" y="339071"/>
            <a:ext cx="8665509" cy="17526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600" b="1" dirty="0"/>
              <a:t>Parameter and Structural learning for HMMS</a:t>
            </a:r>
            <a:br>
              <a:rPr lang="en-US" sz="3600" dirty="0"/>
            </a:br>
            <a:br>
              <a:rPr lang="en-US" sz="3600" dirty="0"/>
            </a:br>
            <a:endParaRPr lang="en-US" altLang="en-US" sz="3600" dirty="0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29289897-C126-6B4E-A685-FE21A33F5A7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altLang="en-US" sz="3200" dirty="0"/>
          </a:p>
          <a:p>
            <a:pPr eaLnBrk="1" fontAlgn="auto" hangingPunct="1">
              <a:spcAft>
                <a:spcPts val="0"/>
              </a:spcAft>
              <a:defRPr/>
            </a:pPr>
            <a:endParaRPr lang="en-US" altLang="en-US" sz="3200" dirty="0"/>
          </a:p>
        </p:txBody>
      </p:sp>
      <p:pic>
        <p:nvPicPr>
          <p:cNvPr id="14339" name="Picture 1038" descr="https://lh4.googleusercontent.com/9wZiaifjmhuVU9VldcBA9bMoVCd2003Arfg9PmP-TdtZDLJwLhOBHt7DbqYiqmgDdephnIOqILOz14KLPSNaOjjYaziDs98JBBhjJ2jfVPts04gQnfB_EmUqYdmnFalL5ffuRGpTMg">
            <a:extLst>
              <a:ext uri="{FF2B5EF4-FFF2-40B4-BE49-F238E27FC236}">
                <a16:creationId xmlns:a16="http://schemas.microsoft.com/office/drawing/2014/main" id="{97D092C0-1CC9-CC45-B9D4-E0E0F968B7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142440"/>
            <a:ext cx="8487127" cy="41915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40" name="Rectangle 2">
            <a:extLst>
              <a:ext uri="{FF2B5EF4-FFF2-40B4-BE49-F238E27FC236}">
                <a16:creationId xmlns:a16="http://schemas.microsoft.com/office/drawing/2014/main" id="{816877C3-A612-6144-B11C-09D55F3BA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6091" y="5529262"/>
            <a:ext cx="8665509" cy="193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b="1" dirty="0">
                <a:latin typeface="Calibri" panose="020F0502020204030204" pitchFamily="34" charset="0"/>
              </a:rPr>
              <a:t>Data Mining Qualification Presentation</a:t>
            </a:r>
            <a:endParaRPr lang="en-US" altLang="en-US" b="1" dirty="0"/>
          </a:p>
          <a:p>
            <a:pPr algn="ctr"/>
            <a:r>
              <a:rPr lang="en-US" altLang="en-US" b="1" dirty="0">
                <a:latin typeface="Calibri" panose="020F0502020204030204" pitchFamily="34" charset="0"/>
              </a:rPr>
              <a:t>Dr. Li </a:t>
            </a:r>
            <a:r>
              <a:rPr lang="en-US" altLang="en-US" b="1" dirty="0" err="1">
                <a:latin typeface="Calibri" panose="020F0502020204030204" pitchFamily="34" charset="0"/>
              </a:rPr>
              <a:t>Xiong</a:t>
            </a:r>
            <a:endParaRPr lang="en-US" altLang="en-US" b="1" dirty="0"/>
          </a:p>
          <a:p>
            <a:pPr algn="ctr"/>
            <a:r>
              <a:rPr lang="en-US" altLang="en-US" b="1" dirty="0">
                <a:latin typeface="Calibri" panose="020F0502020204030204" pitchFamily="34" charset="0"/>
              </a:rPr>
              <a:t>Mani Sotoodeh, Spring 2019</a:t>
            </a:r>
            <a:endParaRPr lang="en-US" altLang="en-US" b="1" dirty="0"/>
          </a:p>
          <a:p>
            <a:br>
              <a:rPr lang="en-US" altLang="en-US" b="1" dirty="0"/>
            </a:br>
            <a:endParaRPr lang="en-US" alt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ext Box 3">
            <a:extLst>
              <a:ext uri="{FF2B5EF4-FFF2-40B4-BE49-F238E27FC236}">
                <a16:creationId xmlns:a16="http://schemas.microsoft.com/office/drawing/2014/main" id="{FAF0D587-3FEB-6941-813D-7741EED6E1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9925" y="1208088"/>
            <a:ext cx="8321675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Initialization:</a:t>
            </a:r>
            <a:endParaRPr lang="en-US" altLang="en-US" dirty="0"/>
          </a:p>
          <a:p>
            <a:r>
              <a:rPr lang="en-US" altLang="en-US" dirty="0"/>
              <a:t>	 </a:t>
            </a:r>
            <a:r>
              <a:rPr lang="en-US" altLang="en-US" sz="3200" dirty="0">
                <a:sym typeface="Symbol" pitchFamily="2" charset="2"/>
              </a:rPr>
              <a:t></a:t>
            </a:r>
            <a:r>
              <a:rPr lang="en-US" altLang="en-US" baseline="-25000" dirty="0">
                <a:sym typeface="Symbol" pitchFamily="2" charset="2"/>
              </a:rPr>
              <a:t>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= max </a:t>
            </a:r>
            <a:r>
              <a:rPr lang="en-US" altLang="en-US" sz="3200" dirty="0"/>
              <a:t>P(q</a:t>
            </a:r>
            <a:r>
              <a:rPr lang="en-US" altLang="en-US" baseline="-16000" dirty="0"/>
              <a:t>1</a:t>
            </a:r>
            <a:r>
              <a:rPr lang="en-US" altLang="en-US" dirty="0"/>
              <a:t>=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,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1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r>
              <a:rPr lang="en-US" altLang="en-US" sz="3200" dirty="0">
                <a:sym typeface="Symbol" pitchFamily="2" charset="2"/>
              </a:rPr>
              <a:t></a:t>
            </a:r>
            <a:r>
              <a:rPr lang="en-US" altLang="en-US" baseline="-16000" dirty="0" err="1"/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b</a:t>
            </a:r>
            <a:r>
              <a:rPr lang="en-US" altLang="en-US" baseline="-16000" dirty="0"/>
              <a:t>i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1</a:t>
            </a:r>
            <a:r>
              <a:rPr lang="en-US" altLang="en-US" sz="3200" dirty="0"/>
              <a:t>) , </a:t>
            </a:r>
            <a:r>
              <a:rPr lang="en-US" altLang="en-US" dirty="0"/>
              <a:t>1&lt;=</a:t>
            </a:r>
            <a:r>
              <a:rPr lang="en-US" altLang="en-US" dirty="0" err="1"/>
              <a:t>i</a:t>
            </a:r>
            <a:r>
              <a:rPr lang="en-US" altLang="en-US" dirty="0"/>
              <a:t>&lt;=N.</a:t>
            </a:r>
          </a:p>
          <a:p>
            <a:pPr>
              <a:buFontTx/>
              <a:buChar char="•"/>
            </a:pPr>
            <a:r>
              <a:rPr lang="en-US" altLang="en-US" u="sng" dirty="0"/>
              <a:t>Forward recursion:</a:t>
            </a:r>
            <a:endParaRPr lang="en-US" altLang="en-US" dirty="0"/>
          </a:p>
          <a:p>
            <a:r>
              <a:rPr lang="en-US" altLang="en-US" sz="3200" dirty="0">
                <a:sym typeface="Symbol" pitchFamily="2" charset="2"/>
              </a:rPr>
              <a:t>    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(j) = max </a:t>
            </a:r>
            <a:r>
              <a:rPr lang="en-US" altLang="en-US" sz="3200" dirty="0"/>
              <a:t>P(q</a:t>
            </a:r>
            <a:r>
              <a:rPr lang="en-US" altLang="en-US" baseline="-16000" dirty="0"/>
              <a:t>1</a:t>
            </a:r>
            <a:r>
              <a:rPr lang="en-US" altLang="en-US" sz="3200" dirty="0"/>
              <a:t>… q</a:t>
            </a:r>
            <a:r>
              <a:rPr lang="en-US" altLang="en-US" baseline="-16000" dirty="0"/>
              <a:t>k-1 </a:t>
            </a:r>
            <a:r>
              <a:rPr lang="en-US" altLang="en-US" sz="3200" dirty="0"/>
              <a:t>,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/>
              <a:t>=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j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,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     max</a:t>
            </a:r>
            <a:r>
              <a:rPr lang="en-US" altLang="en-US" baseline="-25000" dirty="0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 [ </a:t>
            </a:r>
            <a:r>
              <a:rPr lang="en-US" altLang="en-US" sz="3200" dirty="0" err="1"/>
              <a:t>a</a:t>
            </a:r>
            <a:r>
              <a:rPr lang="en-US" altLang="en-US" baseline="-16000" dirty="0" err="1"/>
              <a:t>ij</a:t>
            </a:r>
            <a:r>
              <a:rPr lang="en-US" altLang="en-US" sz="3200" dirty="0"/>
              <a:t> </a:t>
            </a:r>
            <a:r>
              <a:rPr lang="en-US" altLang="en-US" sz="3200" dirty="0" err="1"/>
              <a:t>b</a:t>
            </a:r>
            <a:r>
              <a:rPr lang="en-US" altLang="en-US" baseline="-16000" dirty="0" err="1"/>
              <a:t>j</a:t>
            </a:r>
            <a:r>
              <a:rPr lang="en-US" altLang="en-US" baseline="-16000" dirty="0"/>
              <a:t>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max </a:t>
            </a:r>
            <a:r>
              <a:rPr lang="en-US" altLang="en-US" sz="3200" dirty="0"/>
              <a:t>P(q</a:t>
            </a:r>
            <a:r>
              <a:rPr lang="en-US" altLang="en-US" baseline="-16000" dirty="0"/>
              <a:t>1</a:t>
            </a:r>
            <a:r>
              <a:rPr lang="en-US" altLang="en-US" sz="3200" dirty="0"/>
              <a:t>… q</a:t>
            </a:r>
            <a:r>
              <a:rPr lang="en-US" altLang="en-US" baseline="-16000" dirty="0"/>
              <a:t>k-1</a:t>
            </a:r>
            <a:r>
              <a:rPr lang="en-US" altLang="en-US" dirty="0"/>
              <a:t>=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,</a:t>
            </a:r>
            <a:r>
              <a:rPr lang="en-US" altLang="en-US" sz="1800" baseline="-26000" dirty="0"/>
              <a:t> 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k-1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]</a:t>
            </a:r>
            <a:r>
              <a:rPr lang="en-US" altLang="en-US" sz="3200" dirty="0"/>
              <a:t>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     max</a:t>
            </a:r>
            <a:r>
              <a:rPr lang="en-US" altLang="en-US" baseline="-25000" dirty="0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 [ </a:t>
            </a:r>
            <a:r>
              <a:rPr lang="en-US" altLang="en-US" sz="3200" dirty="0" err="1"/>
              <a:t>a</a:t>
            </a:r>
            <a:r>
              <a:rPr lang="en-US" altLang="en-US" baseline="-16000" dirty="0" err="1"/>
              <a:t>ij</a:t>
            </a:r>
            <a:r>
              <a:rPr lang="en-US" altLang="en-US" sz="3200" dirty="0"/>
              <a:t> </a:t>
            </a:r>
            <a:r>
              <a:rPr lang="en-US" altLang="en-US" sz="3200" dirty="0" err="1"/>
              <a:t>b</a:t>
            </a:r>
            <a:r>
              <a:rPr lang="en-US" altLang="en-US" baseline="-16000" dirty="0" err="1"/>
              <a:t>j</a:t>
            </a:r>
            <a:r>
              <a:rPr lang="en-US" altLang="en-US" baseline="-16000" dirty="0"/>
              <a:t>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 </a:t>
            </a:r>
            <a:r>
              <a:rPr lang="en-US" altLang="en-US" sz="3200" dirty="0"/>
              <a:t>) </a:t>
            </a:r>
            <a:r>
              <a:rPr lang="en-US" altLang="en-US" sz="3200" dirty="0">
                <a:sym typeface="Symbol" pitchFamily="2" charset="2"/>
              </a:rPr>
              <a:t></a:t>
            </a:r>
            <a:r>
              <a:rPr lang="en-US" altLang="en-US" baseline="-25000" dirty="0">
                <a:sym typeface="Symbol" pitchFamily="2" charset="2"/>
              </a:rPr>
              <a:t>k-1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] </a:t>
            </a:r>
            <a:r>
              <a:rPr lang="en-US" altLang="en-US" sz="3200" dirty="0"/>
              <a:t>,     </a:t>
            </a:r>
            <a:r>
              <a:rPr lang="en-US" altLang="en-US" dirty="0"/>
              <a:t>1&lt;=</a:t>
            </a:r>
            <a:r>
              <a:rPr lang="en-US" altLang="en-US" dirty="0" err="1"/>
              <a:t>i</a:t>
            </a:r>
            <a:r>
              <a:rPr lang="en-US" altLang="en-US" dirty="0"/>
              <a:t>&lt;=N, 2&lt;=k&lt;=K.</a:t>
            </a:r>
          </a:p>
          <a:p>
            <a:endParaRPr lang="en-US" altLang="en-US" dirty="0">
              <a:sym typeface="Symbol" pitchFamily="2" charset="2"/>
            </a:endParaRPr>
          </a:p>
          <a:p>
            <a:pPr>
              <a:buFontTx/>
              <a:buChar char="•"/>
            </a:pPr>
            <a:r>
              <a:rPr lang="en-US" altLang="en-US" u="sng" dirty="0"/>
              <a:t>Termination:</a:t>
            </a:r>
            <a:r>
              <a:rPr lang="en-US" altLang="en-US" dirty="0"/>
              <a:t>  choose best path ending at time K</a:t>
            </a:r>
          </a:p>
          <a:p>
            <a:r>
              <a:rPr lang="en-US" altLang="en-US" dirty="0"/>
              <a:t>             </a:t>
            </a:r>
            <a:r>
              <a:rPr lang="en-US" altLang="en-US" dirty="0">
                <a:sym typeface="Symbol" pitchFamily="2" charset="2"/>
              </a:rPr>
              <a:t>max</a:t>
            </a:r>
            <a:r>
              <a:rPr lang="en-US" altLang="en-US" baseline="-25000" dirty="0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 [ </a:t>
            </a:r>
            <a:r>
              <a:rPr lang="en-US" altLang="en-US" sz="3200" dirty="0">
                <a:sym typeface="Symbol" pitchFamily="2" charset="2"/>
              </a:rPr>
              <a:t>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]</a:t>
            </a:r>
            <a:endParaRPr lang="en-US" altLang="en-US" dirty="0"/>
          </a:p>
          <a:p>
            <a:pPr>
              <a:buFontTx/>
              <a:buChar char="•"/>
            </a:pPr>
            <a:r>
              <a:rPr lang="en-US" altLang="en-US" dirty="0">
                <a:sym typeface="Symbol" pitchFamily="2" charset="2"/>
              </a:rPr>
              <a:t> Backtrack best path.</a:t>
            </a:r>
          </a:p>
        </p:txBody>
      </p:sp>
      <p:sp>
        <p:nvSpPr>
          <p:cNvPr id="22530" name="Text Box 34">
            <a:extLst>
              <a:ext uri="{FF2B5EF4-FFF2-40B4-BE49-F238E27FC236}">
                <a16:creationId xmlns:a16="http://schemas.microsoft.com/office/drawing/2014/main" id="{8EC28350-360A-EB41-BDD9-145A74F69A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" y="5913438"/>
            <a:ext cx="8534400" cy="94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  </a:t>
            </a:r>
            <a:r>
              <a:rPr lang="en-US" altLang="en-US" i="1"/>
              <a:t>This algorithm is similar to the forward recursion of evaluation problem, with </a:t>
            </a:r>
            <a:r>
              <a:rPr lang="en-US" altLang="en-US" sz="3200" i="1">
                <a:sym typeface="Symbol" pitchFamily="2" charset="2"/>
              </a:rPr>
              <a:t></a:t>
            </a:r>
            <a:r>
              <a:rPr lang="en-US" altLang="en-US" i="1"/>
              <a:t> replaced by max and additional backtracking.</a:t>
            </a:r>
          </a:p>
        </p:txBody>
      </p:sp>
      <p:sp>
        <p:nvSpPr>
          <p:cNvPr id="30784" name="Rectangle 64">
            <a:extLst>
              <a:ext uri="{FF2B5EF4-FFF2-40B4-BE49-F238E27FC236}">
                <a16:creationId xmlns:a16="http://schemas.microsoft.com/office/drawing/2014/main" id="{34C1E17C-B5EA-524C-87DE-BBD01A1A078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76200"/>
            <a:ext cx="7467600" cy="10668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4000" dirty="0">
                <a:solidFill>
                  <a:schemeClr val="tx1"/>
                </a:solidFill>
              </a:rPr>
              <a:t>Viterbi algorithm</a:t>
            </a:r>
            <a:endParaRPr lang="en-US" alt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 Box 3">
            <a:extLst>
              <a:ext uri="{FF2B5EF4-FFF2-40B4-BE49-F238E27FC236}">
                <a16:creationId xmlns:a16="http://schemas.microsoft.com/office/drawing/2014/main" id="{5FDA3D65-4AA3-534F-A679-F685F27AA7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325" y="1676400"/>
            <a:ext cx="8321675" cy="4278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b="1" dirty="0"/>
              <a:t>Learning problem.</a:t>
            </a:r>
            <a:r>
              <a:rPr lang="en-US" altLang="en-US" dirty="0"/>
              <a:t> Given some training observation sequences  </a:t>
            </a:r>
            <a:r>
              <a:rPr lang="en-US" altLang="en-US" sz="3200" dirty="0"/>
              <a:t>O=o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</a:t>
            </a:r>
            <a:r>
              <a:rPr lang="en-US" altLang="en-US" dirty="0"/>
              <a:t> and general structure of HMM (numbers of hidden and visible states), determine HMM parameters </a:t>
            </a:r>
            <a:r>
              <a:rPr lang="en-US" altLang="en-US" sz="3200" dirty="0"/>
              <a:t>M=(A, B, </a:t>
            </a:r>
            <a:r>
              <a:rPr lang="en-US" altLang="en-US" sz="3200" dirty="0">
                <a:sym typeface="Symbol" pitchFamily="2" charset="2"/>
              </a:rPr>
              <a:t>) </a:t>
            </a:r>
            <a:r>
              <a:rPr lang="en-US" altLang="en-US" dirty="0"/>
              <a:t> that best fit training data, that is maximizes </a:t>
            </a:r>
            <a:r>
              <a:rPr lang="en-US" altLang="en-US" sz="3200" dirty="0"/>
              <a:t>P(O </a:t>
            </a:r>
            <a:r>
              <a:rPr lang="en-US" altLang="en-US" dirty="0"/>
              <a:t>|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M) </a:t>
            </a:r>
            <a:r>
              <a:rPr lang="en-US" altLang="en-US" dirty="0"/>
              <a:t>. </a:t>
            </a:r>
          </a:p>
          <a:p>
            <a:pPr>
              <a:buFontTx/>
              <a:buChar char="•"/>
            </a:pPr>
            <a:endParaRPr lang="en-US" altLang="en-US" dirty="0"/>
          </a:p>
          <a:p>
            <a:pPr>
              <a:buFontTx/>
              <a:buChar char="•"/>
            </a:pPr>
            <a:r>
              <a:rPr lang="en-US" altLang="en-US" dirty="0"/>
              <a:t> There is no algorithm producing optimal parameter values.</a:t>
            </a:r>
          </a:p>
          <a:p>
            <a:pPr>
              <a:buFontTx/>
              <a:buChar char="•"/>
            </a:pPr>
            <a:endParaRPr lang="en-US" altLang="en-US" dirty="0"/>
          </a:p>
          <a:p>
            <a:pPr>
              <a:buFontTx/>
              <a:buChar char="•"/>
            </a:pPr>
            <a:r>
              <a:rPr lang="en-US" altLang="en-US" dirty="0"/>
              <a:t> Use iterative expectation-maximization algorithm to find local maximum of  </a:t>
            </a:r>
            <a:r>
              <a:rPr lang="en-US" altLang="en-US" sz="3200" dirty="0"/>
              <a:t>P(O </a:t>
            </a:r>
            <a:r>
              <a:rPr lang="en-US" altLang="en-US" dirty="0"/>
              <a:t>|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M) </a:t>
            </a:r>
            <a:r>
              <a:rPr lang="en-US" altLang="en-US" dirty="0"/>
              <a:t>- </a:t>
            </a:r>
            <a:r>
              <a:rPr lang="en-US" altLang="en-US" b="1" dirty="0"/>
              <a:t>Baum-Welch  algorithm.</a:t>
            </a:r>
            <a:endParaRPr lang="en-US" altLang="en-US" dirty="0"/>
          </a:p>
          <a:p>
            <a:endParaRPr lang="en-US" altLang="en-US" dirty="0"/>
          </a:p>
        </p:txBody>
      </p:sp>
      <p:sp>
        <p:nvSpPr>
          <p:cNvPr id="31748" name="Rectangle 4">
            <a:extLst>
              <a:ext uri="{FF2B5EF4-FFF2-40B4-BE49-F238E27FC236}">
                <a16:creationId xmlns:a16="http://schemas.microsoft.com/office/drawing/2014/main" id="{1D4D452D-F085-1B4C-8759-CFCE5D2FFBE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152400"/>
            <a:ext cx="77724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>
                <a:solidFill>
                  <a:schemeClr val="tx1"/>
                </a:solidFill>
              </a:rPr>
              <a:t>Learning problem (1)</a:t>
            </a:r>
            <a:endParaRPr lang="en-US" altLang="en-US" sz="6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 Box 3">
            <a:extLst>
              <a:ext uri="{FF2B5EF4-FFF2-40B4-BE49-F238E27FC236}">
                <a16:creationId xmlns:a16="http://schemas.microsoft.com/office/drawing/2014/main" id="{2BD27FBB-D120-4844-9546-E92E87B0EB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0" y="1219200"/>
            <a:ext cx="18145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General idea:</a:t>
            </a:r>
          </a:p>
        </p:txBody>
      </p:sp>
      <p:grpSp>
        <p:nvGrpSpPr>
          <p:cNvPr id="24578" name="Group 14">
            <a:extLst>
              <a:ext uri="{FF2B5EF4-FFF2-40B4-BE49-F238E27FC236}">
                <a16:creationId xmlns:a16="http://schemas.microsoft.com/office/drawing/2014/main" id="{DDDECBAD-DA8B-DF47-9EB3-AE4191474D53}"/>
              </a:ext>
            </a:extLst>
          </p:cNvPr>
          <p:cNvGrpSpPr>
            <a:grpSpLocks/>
          </p:cNvGrpSpPr>
          <p:nvPr/>
        </p:nvGrpSpPr>
        <p:grpSpPr bwMode="auto">
          <a:xfrm>
            <a:off x="152400" y="1905000"/>
            <a:ext cx="8728075" cy="3398838"/>
            <a:chOff x="96" y="1200"/>
            <a:chExt cx="5498" cy="2141"/>
          </a:xfrm>
        </p:grpSpPr>
        <p:sp>
          <p:nvSpPr>
            <p:cNvPr id="24580" name="Text Box 4">
              <a:extLst>
                <a:ext uri="{FF2B5EF4-FFF2-40B4-BE49-F238E27FC236}">
                  <a16:creationId xmlns:a16="http://schemas.microsoft.com/office/drawing/2014/main" id="{A18CBC48-D8C5-C142-98F0-A5CBF21209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84" y="1392"/>
              <a:ext cx="144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/>
                <a:t>a</a:t>
              </a:r>
              <a:r>
                <a:rPr lang="en-US" altLang="en-US" baseline="-16000"/>
                <a:t>ij</a:t>
              </a:r>
              <a:r>
                <a:rPr lang="en-US" altLang="en-US" sz="3200"/>
                <a:t>= P(s</a:t>
              </a:r>
              <a:r>
                <a:rPr lang="en-US" altLang="en-US" baseline="-16000"/>
                <a:t>i</a:t>
              </a:r>
              <a:r>
                <a:rPr lang="en-US" altLang="en-US" sz="1800" baseline="-26000"/>
                <a:t> </a:t>
              </a:r>
              <a:r>
                <a:rPr lang="en-US" altLang="en-US" sz="3200"/>
                <a:t>| s</a:t>
              </a:r>
              <a:r>
                <a:rPr lang="en-US" altLang="en-US" baseline="-16000"/>
                <a:t>j</a:t>
              </a:r>
              <a:r>
                <a:rPr lang="en-US" altLang="en-US" sz="3200"/>
                <a:t>) =</a:t>
              </a:r>
            </a:p>
          </p:txBody>
        </p:sp>
        <p:grpSp>
          <p:nvGrpSpPr>
            <p:cNvPr id="24581" name="Group 7">
              <a:extLst>
                <a:ext uri="{FF2B5EF4-FFF2-40B4-BE49-F238E27FC236}">
                  <a16:creationId xmlns:a16="http://schemas.microsoft.com/office/drawing/2014/main" id="{DB1EEFBC-29F1-514A-9376-8141EEB8564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24" y="1200"/>
              <a:ext cx="3710" cy="672"/>
              <a:chOff x="1920" y="1488"/>
              <a:chExt cx="3710" cy="672"/>
            </a:xfrm>
          </p:grpSpPr>
          <p:sp>
            <p:nvSpPr>
              <p:cNvPr id="24586" name="Text Box 5">
                <a:extLst>
                  <a:ext uri="{FF2B5EF4-FFF2-40B4-BE49-F238E27FC236}">
                    <a16:creationId xmlns:a16="http://schemas.microsoft.com/office/drawing/2014/main" id="{2CD2B85C-654D-B54C-8B2B-EB82F650305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20" y="1488"/>
                <a:ext cx="3710" cy="67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en-US" altLang="en-US" sz="2000"/>
                  <a:t>Expected number of transitions from state</a:t>
                </a:r>
                <a:r>
                  <a:rPr lang="en-US" altLang="en-US"/>
                  <a:t> </a:t>
                </a:r>
                <a:r>
                  <a:rPr lang="en-US" altLang="en-US" sz="3200"/>
                  <a:t>s</a:t>
                </a:r>
                <a:r>
                  <a:rPr lang="en-US" altLang="en-US" baseline="-16000"/>
                  <a:t>j</a:t>
                </a:r>
                <a:r>
                  <a:rPr lang="en-US" altLang="en-US"/>
                  <a:t> </a:t>
                </a:r>
                <a:r>
                  <a:rPr lang="en-US" altLang="en-US" sz="2000"/>
                  <a:t>to  state</a:t>
                </a:r>
                <a:r>
                  <a:rPr lang="en-US" altLang="en-US"/>
                  <a:t> </a:t>
                </a:r>
                <a:r>
                  <a:rPr lang="en-US" altLang="en-US" sz="3200"/>
                  <a:t>s</a:t>
                </a:r>
                <a:r>
                  <a:rPr lang="en-US" altLang="en-US" baseline="-16000"/>
                  <a:t>i</a:t>
                </a:r>
              </a:p>
              <a:p>
                <a:r>
                  <a:rPr lang="en-US" altLang="en-US" baseline="-16000"/>
                  <a:t>        </a:t>
                </a:r>
                <a:r>
                  <a:rPr lang="en-US" altLang="en-US" sz="2000"/>
                  <a:t>Expected number of transitions out of state</a:t>
                </a:r>
                <a:r>
                  <a:rPr lang="en-US" altLang="en-US"/>
                  <a:t> </a:t>
                </a:r>
                <a:r>
                  <a:rPr lang="en-US" altLang="en-US" sz="3200"/>
                  <a:t>s</a:t>
                </a:r>
                <a:r>
                  <a:rPr lang="en-US" altLang="en-US" baseline="-16000"/>
                  <a:t>j</a:t>
                </a:r>
              </a:p>
            </p:txBody>
          </p:sp>
          <p:sp>
            <p:nvSpPr>
              <p:cNvPr id="24587" name="Line 6">
                <a:extLst>
                  <a:ext uri="{FF2B5EF4-FFF2-40B4-BE49-F238E27FC236}">
                    <a16:creationId xmlns:a16="http://schemas.microsoft.com/office/drawing/2014/main" id="{2EDE2A62-F708-3640-AF52-366C4B863CB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016" y="1872"/>
                <a:ext cx="3504" cy="0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sp>
          <p:nvSpPr>
            <p:cNvPr id="24582" name="Text Box 10">
              <a:extLst>
                <a:ext uri="{FF2B5EF4-FFF2-40B4-BE49-F238E27FC236}">
                  <a16:creationId xmlns:a16="http://schemas.microsoft.com/office/drawing/2014/main" id="{6CFC8322-9BB3-7241-95DA-CEC033E9162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6" y="2208"/>
              <a:ext cx="1901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/>
                <a:t>b</a:t>
              </a:r>
              <a:r>
                <a:rPr lang="en-US" altLang="en-US" baseline="-16000"/>
                <a:t>i</a:t>
              </a:r>
              <a:r>
                <a:rPr lang="en-US" altLang="en-US" sz="3200"/>
                <a:t>(v</a:t>
              </a:r>
              <a:r>
                <a:rPr lang="en-US" altLang="en-US" baseline="-16000"/>
                <a:t>m </a:t>
              </a:r>
              <a:r>
                <a:rPr lang="en-US" altLang="en-US" sz="3200"/>
                <a:t>)</a:t>
              </a:r>
              <a:r>
                <a:rPr lang="en-US" altLang="en-US" sz="1800" baseline="-26000"/>
                <a:t> </a:t>
              </a:r>
              <a:r>
                <a:rPr lang="en-US" altLang="en-US" sz="3200"/>
                <a:t>= P(v</a:t>
              </a:r>
              <a:r>
                <a:rPr lang="en-US" altLang="en-US" baseline="-16000"/>
                <a:t>m</a:t>
              </a:r>
              <a:r>
                <a:rPr lang="en-US" altLang="en-US" sz="1800" baseline="-26000"/>
                <a:t> </a:t>
              </a:r>
              <a:r>
                <a:rPr lang="en-US" altLang="en-US" sz="3200"/>
                <a:t>| s</a:t>
              </a:r>
              <a:r>
                <a:rPr lang="en-US" altLang="en-US" baseline="-16000"/>
                <a:t>i</a:t>
              </a:r>
              <a:r>
                <a:rPr lang="en-US" altLang="en-US" sz="3200"/>
                <a:t>)=</a:t>
              </a:r>
            </a:p>
          </p:txBody>
        </p:sp>
        <p:sp>
          <p:nvSpPr>
            <p:cNvPr id="24583" name="Text Box 11">
              <a:extLst>
                <a:ext uri="{FF2B5EF4-FFF2-40B4-BE49-F238E27FC236}">
                  <a16:creationId xmlns:a16="http://schemas.microsoft.com/office/drawing/2014/main" id="{01751E35-0A50-5B4F-961B-A844851E8F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946" y="2016"/>
              <a:ext cx="3648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/>
              <a:r>
                <a:rPr lang="en-US" altLang="en-US" sz="1800"/>
                <a:t>Expected number of times observation</a:t>
              </a:r>
              <a:r>
                <a:rPr lang="en-US" altLang="en-US" sz="2000"/>
                <a:t> </a:t>
              </a:r>
              <a:r>
                <a:rPr lang="en-US" altLang="en-US" sz="3200"/>
                <a:t>v</a:t>
              </a:r>
              <a:r>
                <a:rPr lang="en-US" altLang="en-US" baseline="-16000"/>
                <a:t>m</a:t>
              </a:r>
              <a:r>
                <a:rPr lang="en-US" altLang="en-US" sz="2000"/>
                <a:t> </a:t>
              </a:r>
              <a:r>
                <a:rPr lang="en-US" altLang="en-US" sz="1800"/>
                <a:t>occurs in state</a:t>
              </a:r>
              <a:r>
                <a:rPr lang="en-US" altLang="en-US" sz="2000"/>
                <a:t> </a:t>
              </a:r>
              <a:r>
                <a:rPr lang="en-US" altLang="en-US" sz="3200"/>
                <a:t>s</a:t>
              </a:r>
              <a:r>
                <a:rPr lang="en-US" altLang="en-US" baseline="-16000"/>
                <a:t>i</a:t>
              </a:r>
              <a:endParaRPr lang="en-US" altLang="en-US" sz="2000" baseline="-16000"/>
            </a:p>
            <a:p>
              <a:pPr algn="ctr"/>
              <a:r>
                <a:rPr lang="en-US" altLang="en-US" sz="2000"/>
                <a:t>     </a:t>
              </a:r>
              <a:r>
                <a:rPr lang="en-US" altLang="en-US" sz="1800"/>
                <a:t>Expected number of times in state</a:t>
              </a:r>
              <a:r>
                <a:rPr lang="en-US" altLang="en-US" sz="2000"/>
                <a:t> </a:t>
              </a:r>
              <a:r>
                <a:rPr lang="en-US" altLang="en-US" sz="3200"/>
                <a:t>s</a:t>
              </a:r>
              <a:r>
                <a:rPr lang="en-US" altLang="en-US" baseline="-16000"/>
                <a:t>i</a:t>
              </a:r>
            </a:p>
          </p:txBody>
        </p:sp>
        <p:sp>
          <p:nvSpPr>
            <p:cNvPr id="24584" name="Line 12">
              <a:extLst>
                <a:ext uri="{FF2B5EF4-FFF2-40B4-BE49-F238E27FC236}">
                  <a16:creationId xmlns:a16="http://schemas.microsoft.com/office/drawing/2014/main" id="{C0DBC9FA-F1D5-1840-9C98-A0A3BCCAF2B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079" y="2400"/>
              <a:ext cx="33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4585" name="Text Box 13">
              <a:extLst>
                <a:ext uri="{FF2B5EF4-FFF2-40B4-BE49-F238E27FC236}">
                  <a16:creationId xmlns:a16="http://schemas.microsoft.com/office/drawing/2014/main" id="{F8579DC7-10BF-4E42-8112-5A9A1CA89D4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28" y="2976"/>
              <a:ext cx="4185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>
                  <a:sym typeface="Symbol" pitchFamily="2" charset="2"/>
                </a:rPr>
                <a:t></a:t>
              </a:r>
              <a:r>
                <a:rPr lang="en-US" altLang="en-US" baseline="-16000"/>
                <a:t>i </a:t>
              </a:r>
              <a:r>
                <a:rPr lang="en-US" altLang="en-US" sz="3200"/>
                <a:t>= P(s</a:t>
              </a:r>
              <a:r>
                <a:rPr lang="en-US" altLang="en-US" baseline="-16000"/>
                <a:t>i</a:t>
              </a:r>
              <a:r>
                <a:rPr lang="en-US" altLang="en-US" sz="3200"/>
                <a:t>) = </a:t>
              </a:r>
              <a:r>
                <a:rPr lang="en-US" altLang="en-US"/>
                <a:t> </a:t>
              </a:r>
              <a:r>
                <a:rPr lang="en-US" altLang="en-US" sz="2000"/>
                <a:t>Expected frequency in state</a:t>
              </a:r>
              <a:r>
                <a:rPr lang="en-US" altLang="en-US"/>
                <a:t> </a:t>
              </a:r>
              <a:r>
                <a:rPr lang="en-US" altLang="en-US" sz="3200"/>
                <a:t>s</a:t>
              </a:r>
              <a:r>
                <a:rPr lang="en-US" altLang="en-US" baseline="-16000"/>
                <a:t>i</a:t>
              </a:r>
              <a:r>
                <a:rPr lang="en-US" altLang="en-US"/>
                <a:t> </a:t>
              </a:r>
              <a:r>
                <a:rPr lang="en-US" altLang="en-US" sz="2000"/>
                <a:t>at time</a:t>
              </a:r>
              <a:r>
                <a:rPr lang="en-US" altLang="en-US"/>
                <a:t> k=1. </a:t>
              </a:r>
            </a:p>
          </p:txBody>
        </p:sp>
      </p:grpSp>
      <p:sp>
        <p:nvSpPr>
          <p:cNvPr id="33807" name="Rectangle 15">
            <a:extLst>
              <a:ext uri="{FF2B5EF4-FFF2-40B4-BE49-F238E27FC236}">
                <a16:creationId xmlns:a16="http://schemas.microsoft.com/office/drawing/2014/main" id="{C30D4FD0-38A6-A449-B85A-A3D1D474F6C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371600" y="0"/>
            <a:ext cx="77724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>
                <a:solidFill>
                  <a:schemeClr val="tx1"/>
                </a:solidFill>
              </a:rPr>
              <a:t>Baum-Welch algorithm</a:t>
            </a:r>
            <a:endParaRPr lang="en-US" altLang="en-US" sz="60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 Box 3">
            <a:extLst>
              <a:ext uri="{FF2B5EF4-FFF2-40B4-BE49-F238E27FC236}">
                <a16:creationId xmlns:a16="http://schemas.microsoft.com/office/drawing/2014/main" id="{BD80221E-0946-494D-B4F1-CBA8888286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143000"/>
            <a:ext cx="8093075" cy="2041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/>
              <a:t> Define variable </a:t>
            </a:r>
            <a:r>
              <a:rPr lang="en-US" altLang="en-US" sz="3200">
                <a:sym typeface="Symbol" pitchFamily="2" charset="2"/>
              </a:rPr>
              <a:t>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 </a:t>
            </a:r>
            <a:r>
              <a:rPr lang="en-US" altLang="en-US"/>
              <a:t>as  the probability of being in state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at time k and in state </a:t>
            </a:r>
            <a:r>
              <a:rPr lang="en-US" altLang="en-US" sz="3200"/>
              <a:t>s</a:t>
            </a:r>
            <a:r>
              <a:rPr lang="en-US" altLang="en-US" baseline="-16000"/>
              <a:t>j</a:t>
            </a:r>
            <a:r>
              <a:rPr lang="en-US" altLang="en-US"/>
              <a:t> at  time k+1, given the observation sequence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. </a:t>
            </a:r>
          </a:p>
          <a:p>
            <a:r>
              <a:rPr lang="en-US" altLang="en-US" sz="3200">
                <a:sym typeface="Symbol" pitchFamily="2" charset="2"/>
              </a:rPr>
              <a:t>           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(i,j)= </a:t>
            </a:r>
            <a:r>
              <a:rPr lang="en-US" altLang="en-US" sz="3200"/>
              <a:t>P(q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 </a:t>
            </a:r>
            <a:r>
              <a:rPr lang="en-US" altLang="en-US" sz="3200"/>
              <a:t>,</a:t>
            </a:r>
            <a:r>
              <a:rPr lang="en-US" altLang="en-US" sz="1800" baseline="-26000"/>
              <a:t> </a:t>
            </a:r>
            <a:r>
              <a:rPr lang="en-US" altLang="en-US" sz="3200"/>
              <a:t>q</a:t>
            </a:r>
            <a:r>
              <a:rPr lang="en-US" altLang="en-US" baseline="-16000"/>
              <a:t>k+1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j</a:t>
            </a:r>
            <a:r>
              <a:rPr lang="en-US" altLang="en-US" sz="1800" baseline="-26000"/>
              <a:t>  </a:t>
            </a:r>
            <a:r>
              <a:rPr lang="en-US" altLang="en-US" sz="3200"/>
              <a:t>|</a:t>
            </a:r>
            <a:r>
              <a:rPr lang="en-US" altLang="en-US" sz="1800" baseline="-26000"/>
              <a:t>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</a:t>
            </a:r>
            <a:r>
              <a:rPr lang="en-US" altLang="en-US" sz="3200"/>
              <a:t>) </a:t>
            </a:r>
            <a:endParaRPr lang="en-US" altLang="en-US">
              <a:sym typeface="Symbol" pitchFamily="2" charset="2"/>
            </a:endParaRPr>
          </a:p>
        </p:txBody>
      </p:sp>
      <p:sp>
        <p:nvSpPr>
          <p:cNvPr id="25602" name="Text Box 4">
            <a:extLst>
              <a:ext uri="{FF2B5EF4-FFF2-40B4-BE49-F238E27FC236}">
                <a16:creationId xmlns:a16="http://schemas.microsoft.com/office/drawing/2014/main" id="{15138A9B-7129-254F-8952-6E3E91120B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3581400"/>
            <a:ext cx="110490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>
                <a:sym typeface="Symbol" pitchFamily="2" charset="2"/>
              </a:rPr>
              <a:t>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(i,j)=</a:t>
            </a:r>
          </a:p>
        </p:txBody>
      </p:sp>
      <p:sp>
        <p:nvSpPr>
          <p:cNvPr id="25603" name="Text Box 5">
            <a:extLst>
              <a:ext uri="{FF2B5EF4-FFF2-40B4-BE49-F238E27FC236}">
                <a16:creationId xmlns:a16="http://schemas.microsoft.com/office/drawing/2014/main" id="{8EDE6245-7CA6-524E-B1DE-4E9EEF6C4D4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1125" y="3419475"/>
            <a:ext cx="4373563" cy="946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/>
              <a:t>P(q</a:t>
            </a:r>
            <a:r>
              <a:rPr lang="en-US" altLang="en-US" sz="2800" baseline="-16000"/>
              <a:t>k</a:t>
            </a:r>
            <a:r>
              <a:rPr lang="en-US" altLang="en-US" sz="2800"/>
              <a:t>= s</a:t>
            </a:r>
            <a:r>
              <a:rPr lang="en-US" altLang="en-US" sz="2800" baseline="-16000"/>
              <a:t>i</a:t>
            </a:r>
            <a:r>
              <a:rPr lang="en-US" altLang="en-US" sz="2800" baseline="-26000"/>
              <a:t>  </a:t>
            </a:r>
            <a:r>
              <a:rPr lang="en-US" altLang="en-US" sz="2800"/>
              <a:t>,</a:t>
            </a:r>
            <a:r>
              <a:rPr lang="en-US" altLang="en-US" sz="2800" baseline="-26000"/>
              <a:t> </a:t>
            </a:r>
            <a:r>
              <a:rPr lang="en-US" altLang="en-US" sz="2800"/>
              <a:t>q</a:t>
            </a:r>
            <a:r>
              <a:rPr lang="en-US" altLang="en-US" sz="2800" baseline="-16000"/>
              <a:t>k+1</a:t>
            </a:r>
            <a:r>
              <a:rPr lang="en-US" altLang="en-US" sz="2800"/>
              <a:t>= s</a:t>
            </a:r>
            <a:r>
              <a:rPr lang="en-US" altLang="en-US" sz="2800" baseline="-16000"/>
              <a:t>j</a:t>
            </a:r>
            <a:r>
              <a:rPr lang="en-US" altLang="en-US" sz="2800" baseline="-26000"/>
              <a:t>  </a:t>
            </a:r>
            <a:r>
              <a:rPr lang="en-US" altLang="en-US" sz="2800"/>
              <a:t>,</a:t>
            </a:r>
            <a:r>
              <a:rPr lang="en-US" altLang="en-US" sz="2800" baseline="-26000"/>
              <a:t> </a:t>
            </a:r>
            <a:r>
              <a:rPr lang="en-US" altLang="en-US" sz="2800"/>
              <a:t>o</a:t>
            </a:r>
            <a:r>
              <a:rPr lang="en-US" altLang="en-US" sz="2800" baseline="-16000"/>
              <a:t>1 </a:t>
            </a:r>
            <a:r>
              <a:rPr lang="en-US" altLang="en-US" sz="2800"/>
              <a:t>o</a:t>
            </a:r>
            <a:r>
              <a:rPr lang="en-US" altLang="en-US" sz="2800" baseline="-16000"/>
              <a:t>2 </a:t>
            </a:r>
            <a:r>
              <a:rPr lang="en-US" altLang="en-US" sz="2800"/>
              <a:t>... o</a:t>
            </a:r>
            <a:r>
              <a:rPr lang="en-US" altLang="en-US" sz="2800" baseline="-16000"/>
              <a:t>k</a:t>
            </a:r>
            <a:r>
              <a:rPr lang="en-US" altLang="en-US" sz="2800"/>
              <a:t>)</a:t>
            </a:r>
          </a:p>
          <a:p>
            <a:r>
              <a:rPr lang="en-US" altLang="en-US" sz="2800"/>
              <a:t>         P(o</a:t>
            </a:r>
            <a:r>
              <a:rPr lang="en-US" altLang="en-US" sz="2800" baseline="-16000"/>
              <a:t>1 </a:t>
            </a:r>
            <a:r>
              <a:rPr lang="en-US" altLang="en-US" sz="2800"/>
              <a:t>o</a:t>
            </a:r>
            <a:r>
              <a:rPr lang="en-US" altLang="en-US" sz="2800" baseline="-16000"/>
              <a:t>2 </a:t>
            </a:r>
            <a:r>
              <a:rPr lang="en-US" altLang="en-US" sz="2800"/>
              <a:t>... o</a:t>
            </a:r>
            <a:r>
              <a:rPr lang="en-US" altLang="en-US" sz="2800" baseline="-16000"/>
              <a:t>k</a:t>
            </a:r>
            <a:r>
              <a:rPr lang="en-US" altLang="en-US" sz="2800"/>
              <a:t>)</a:t>
            </a:r>
            <a:endParaRPr lang="en-US" altLang="en-US" sz="3200"/>
          </a:p>
        </p:txBody>
      </p:sp>
      <p:sp>
        <p:nvSpPr>
          <p:cNvPr id="25604" name="Text Box 6">
            <a:extLst>
              <a:ext uri="{FF2B5EF4-FFF2-40B4-BE49-F238E27FC236}">
                <a16:creationId xmlns:a16="http://schemas.microsoft.com/office/drawing/2014/main" id="{AA8A415B-9A5D-4E48-B45F-31FC282D10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5200" y="3733800"/>
            <a:ext cx="35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ym typeface="Symbol" pitchFamily="2" charset="2"/>
              </a:rPr>
              <a:t>=</a:t>
            </a:r>
          </a:p>
        </p:txBody>
      </p:sp>
      <p:sp>
        <p:nvSpPr>
          <p:cNvPr id="25605" name="Text Box 7">
            <a:extLst>
              <a:ext uri="{FF2B5EF4-FFF2-40B4-BE49-F238E27FC236}">
                <a16:creationId xmlns:a16="http://schemas.microsoft.com/office/drawing/2014/main" id="{600054A2-0846-A048-8CEC-9F583E9C93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4419600"/>
            <a:ext cx="8081963" cy="1006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800"/>
              <a:t>P(q</a:t>
            </a:r>
            <a:r>
              <a:rPr lang="en-US" altLang="en-US" sz="2800" baseline="-16000"/>
              <a:t>k</a:t>
            </a:r>
            <a:r>
              <a:rPr lang="en-US" altLang="en-US" sz="2800"/>
              <a:t>= s</a:t>
            </a:r>
            <a:r>
              <a:rPr lang="en-US" altLang="en-US" sz="2800" baseline="-16000"/>
              <a:t>i</a:t>
            </a:r>
            <a:r>
              <a:rPr lang="en-US" altLang="en-US" sz="2800" baseline="-26000"/>
              <a:t>  </a:t>
            </a:r>
            <a:r>
              <a:rPr lang="en-US" altLang="en-US" sz="2800"/>
              <a:t>,</a:t>
            </a:r>
            <a:r>
              <a:rPr lang="en-US" altLang="en-US" sz="2800" baseline="-26000"/>
              <a:t> </a:t>
            </a:r>
            <a:r>
              <a:rPr lang="en-US" altLang="en-US" sz="2800"/>
              <a:t>o</a:t>
            </a:r>
            <a:r>
              <a:rPr lang="en-US" altLang="en-US" sz="2800" baseline="-16000"/>
              <a:t>1 </a:t>
            </a:r>
            <a:r>
              <a:rPr lang="en-US" altLang="en-US" sz="2800"/>
              <a:t>o</a:t>
            </a:r>
            <a:r>
              <a:rPr lang="en-US" altLang="en-US" sz="2800" baseline="-16000"/>
              <a:t>2 </a:t>
            </a:r>
            <a:r>
              <a:rPr lang="en-US" altLang="en-US" sz="2800"/>
              <a:t>... o</a:t>
            </a:r>
            <a:r>
              <a:rPr lang="en-US" altLang="en-US" sz="2800" baseline="-16000"/>
              <a:t>k</a:t>
            </a:r>
            <a:r>
              <a:rPr lang="en-US" altLang="en-US" sz="2800"/>
              <a:t>) </a:t>
            </a:r>
            <a:r>
              <a:rPr lang="en-US" altLang="en-US" sz="3200"/>
              <a:t>a</a:t>
            </a:r>
            <a:r>
              <a:rPr lang="en-US" altLang="en-US" baseline="-16000"/>
              <a:t>ij</a:t>
            </a:r>
            <a:r>
              <a:rPr lang="en-US" altLang="en-US" sz="3200"/>
              <a:t> b</a:t>
            </a:r>
            <a:r>
              <a:rPr lang="en-US" altLang="en-US" baseline="-16000"/>
              <a:t>j </a:t>
            </a:r>
            <a:r>
              <a:rPr lang="en-US" altLang="en-US" sz="3200"/>
              <a:t>(o</a:t>
            </a:r>
            <a:r>
              <a:rPr lang="en-US" altLang="en-US" baseline="-16000"/>
              <a:t>k+1 </a:t>
            </a:r>
            <a:r>
              <a:rPr lang="en-US" altLang="en-US" sz="3200"/>
              <a:t>)</a:t>
            </a:r>
            <a:r>
              <a:rPr lang="en-US" altLang="en-US" sz="2800"/>
              <a:t> P(o</a:t>
            </a:r>
            <a:r>
              <a:rPr lang="en-US" altLang="en-US" sz="2800" baseline="-16000"/>
              <a:t>k+2  </a:t>
            </a:r>
            <a:r>
              <a:rPr lang="en-US" altLang="en-US" sz="2800"/>
              <a:t>... o</a:t>
            </a:r>
            <a:r>
              <a:rPr lang="en-US" altLang="en-US" sz="2800" baseline="-16000"/>
              <a:t>K</a:t>
            </a:r>
            <a:r>
              <a:rPr lang="en-US" altLang="en-US" sz="2800"/>
              <a:t> |</a:t>
            </a:r>
            <a:r>
              <a:rPr lang="en-US" altLang="en-US" sz="2800" baseline="-26000"/>
              <a:t> </a:t>
            </a:r>
            <a:r>
              <a:rPr lang="en-US" altLang="en-US" sz="2800" baseline="-16000"/>
              <a:t> </a:t>
            </a:r>
            <a:r>
              <a:rPr lang="en-US" altLang="en-US" sz="2800"/>
              <a:t>q</a:t>
            </a:r>
            <a:r>
              <a:rPr lang="en-US" altLang="en-US" sz="2800" baseline="-16000"/>
              <a:t>k+1</a:t>
            </a:r>
            <a:r>
              <a:rPr lang="en-US" altLang="en-US" sz="2800"/>
              <a:t>= s</a:t>
            </a:r>
            <a:r>
              <a:rPr lang="en-US" altLang="en-US" sz="2800" baseline="-16000"/>
              <a:t>j</a:t>
            </a:r>
            <a:r>
              <a:rPr lang="en-US" altLang="en-US" sz="2800" baseline="-26000"/>
              <a:t> </a:t>
            </a:r>
            <a:r>
              <a:rPr lang="en-US" altLang="en-US" sz="2800"/>
              <a:t>) </a:t>
            </a:r>
          </a:p>
          <a:p>
            <a:r>
              <a:rPr lang="en-US" altLang="en-US" sz="2800"/>
              <a:t>                                 P(o</a:t>
            </a:r>
            <a:r>
              <a:rPr lang="en-US" altLang="en-US" sz="2800" baseline="-16000"/>
              <a:t>1 </a:t>
            </a:r>
            <a:r>
              <a:rPr lang="en-US" altLang="en-US" sz="2800"/>
              <a:t>o</a:t>
            </a:r>
            <a:r>
              <a:rPr lang="en-US" altLang="en-US" sz="2800" baseline="-16000"/>
              <a:t>2 </a:t>
            </a:r>
            <a:r>
              <a:rPr lang="en-US" altLang="en-US" sz="2800"/>
              <a:t>... o</a:t>
            </a:r>
            <a:r>
              <a:rPr lang="en-US" altLang="en-US" sz="2800" baseline="-16000"/>
              <a:t>k</a:t>
            </a:r>
            <a:r>
              <a:rPr lang="en-US" altLang="en-US" sz="2800"/>
              <a:t>)</a:t>
            </a:r>
          </a:p>
        </p:txBody>
      </p:sp>
      <p:sp>
        <p:nvSpPr>
          <p:cNvPr id="25606" name="Text Box 8">
            <a:extLst>
              <a:ext uri="{FF2B5EF4-FFF2-40B4-BE49-F238E27FC236}">
                <a16:creationId xmlns:a16="http://schemas.microsoft.com/office/drawing/2014/main" id="{CFE44BC7-8E0D-B346-B37B-F870D6BC35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0" y="4800600"/>
            <a:ext cx="35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>
                <a:sym typeface="Symbol" pitchFamily="2" charset="2"/>
              </a:rPr>
              <a:t>=</a:t>
            </a:r>
          </a:p>
        </p:txBody>
      </p:sp>
      <p:sp>
        <p:nvSpPr>
          <p:cNvPr id="25607" name="Text Box 9">
            <a:extLst>
              <a:ext uri="{FF2B5EF4-FFF2-40B4-BE49-F238E27FC236}">
                <a16:creationId xmlns:a16="http://schemas.microsoft.com/office/drawing/2014/main" id="{917D2CCA-CA1C-844A-9D12-FBC1B7620E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0" y="5486400"/>
            <a:ext cx="4122738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>
                <a:sym typeface="Symbol" pitchFamily="2" charset="2"/>
              </a:rPr>
              <a:t>   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</a:t>
            </a:r>
            <a:r>
              <a:rPr lang="en-US" altLang="en-US" sz="2800"/>
              <a:t> </a:t>
            </a:r>
            <a:r>
              <a:rPr lang="en-US" altLang="en-US" sz="3200"/>
              <a:t>a</a:t>
            </a:r>
            <a:r>
              <a:rPr lang="en-US" altLang="en-US" baseline="-16000"/>
              <a:t>ij</a:t>
            </a:r>
            <a:r>
              <a:rPr lang="en-US" altLang="en-US" sz="3200"/>
              <a:t> b</a:t>
            </a:r>
            <a:r>
              <a:rPr lang="en-US" altLang="en-US" baseline="-16000"/>
              <a:t>j </a:t>
            </a:r>
            <a:r>
              <a:rPr lang="en-US" altLang="en-US" sz="3200"/>
              <a:t>(o</a:t>
            </a:r>
            <a:r>
              <a:rPr lang="en-US" altLang="en-US" baseline="-16000"/>
              <a:t>k+1 </a:t>
            </a:r>
            <a:r>
              <a:rPr lang="en-US" altLang="en-US" sz="3200"/>
              <a:t>)</a:t>
            </a:r>
            <a:r>
              <a:rPr lang="en-US" altLang="en-US" sz="2800"/>
              <a:t> </a:t>
            </a:r>
            <a:r>
              <a:rPr lang="en-US" altLang="en-US" sz="3200">
                <a:sym typeface="Symbol" pitchFamily="2" charset="2"/>
              </a:rPr>
              <a:t></a:t>
            </a:r>
            <a:r>
              <a:rPr lang="en-US" altLang="en-US" baseline="-25000">
                <a:sym typeface="Symbol" pitchFamily="2" charset="2"/>
              </a:rPr>
              <a:t>k+1</a:t>
            </a:r>
            <a:r>
              <a:rPr lang="en-US" altLang="en-US">
                <a:sym typeface="Symbol" pitchFamily="2" charset="2"/>
              </a:rPr>
              <a:t>(j) </a:t>
            </a:r>
            <a:endParaRPr lang="en-US" altLang="en-US" sz="2800"/>
          </a:p>
          <a:p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baseline="-25000">
                <a:sym typeface="Symbol" pitchFamily="2" charset="2"/>
              </a:rPr>
              <a:t>i </a:t>
            </a:r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baseline="-25000">
                <a:sym typeface="Symbol" pitchFamily="2" charset="2"/>
              </a:rPr>
              <a:t>j</a:t>
            </a:r>
            <a:r>
              <a:rPr lang="en-US" altLang="en-US" sz="2800"/>
              <a:t> </a:t>
            </a:r>
            <a:r>
              <a:rPr lang="en-US" altLang="en-US" sz="3200">
                <a:sym typeface="Symbol" pitchFamily="2" charset="2"/>
              </a:rPr>
              <a:t>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</a:t>
            </a:r>
            <a:r>
              <a:rPr lang="en-US" altLang="en-US" sz="2800"/>
              <a:t> </a:t>
            </a:r>
            <a:r>
              <a:rPr lang="en-US" altLang="en-US" sz="3200"/>
              <a:t>a</a:t>
            </a:r>
            <a:r>
              <a:rPr lang="en-US" altLang="en-US" baseline="-16000"/>
              <a:t>ij</a:t>
            </a:r>
            <a:r>
              <a:rPr lang="en-US" altLang="en-US" sz="3200"/>
              <a:t> b</a:t>
            </a:r>
            <a:r>
              <a:rPr lang="en-US" altLang="en-US" baseline="-16000"/>
              <a:t>j </a:t>
            </a:r>
            <a:r>
              <a:rPr lang="en-US" altLang="en-US" sz="3200"/>
              <a:t>(o</a:t>
            </a:r>
            <a:r>
              <a:rPr lang="en-US" altLang="en-US" baseline="-16000"/>
              <a:t>k+1 </a:t>
            </a:r>
            <a:r>
              <a:rPr lang="en-US" altLang="en-US" sz="3200"/>
              <a:t>)</a:t>
            </a:r>
            <a:r>
              <a:rPr lang="en-US" altLang="en-US" sz="2800"/>
              <a:t> </a:t>
            </a:r>
            <a:r>
              <a:rPr lang="en-US" altLang="en-US" sz="3200">
                <a:sym typeface="Symbol" pitchFamily="2" charset="2"/>
              </a:rPr>
              <a:t></a:t>
            </a:r>
            <a:r>
              <a:rPr lang="en-US" altLang="en-US" baseline="-25000">
                <a:sym typeface="Symbol" pitchFamily="2" charset="2"/>
              </a:rPr>
              <a:t>k+1</a:t>
            </a:r>
            <a:r>
              <a:rPr lang="en-US" altLang="en-US">
                <a:sym typeface="Symbol" pitchFamily="2" charset="2"/>
              </a:rPr>
              <a:t>(j)</a:t>
            </a:r>
          </a:p>
        </p:txBody>
      </p:sp>
      <p:sp>
        <p:nvSpPr>
          <p:cNvPr id="25608" name="Line 10">
            <a:extLst>
              <a:ext uri="{FF2B5EF4-FFF2-40B4-BE49-F238E27FC236}">
                <a16:creationId xmlns:a16="http://schemas.microsoft.com/office/drawing/2014/main" id="{BF223BE5-16D4-8545-B6F9-311FBBFE1AD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3962400"/>
            <a:ext cx="4800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09" name="Line 11">
            <a:extLst>
              <a:ext uri="{FF2B5EF4-FFF2-40B4-BE49-F238E27FC236}">
                <a16:creationId xmlns:a16="http://schemas.microsoft.com/office/drawing/2014/main" id="{5B2009BE-8526-5C47-9590-70D2698346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33400" y="5029200"/>
            <a:ext cx="784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5610" name="Line 14">
            <a:extLst>
              <a:ext uri="{FF2B5EF4-FFF2-40B4-BE49-F238E27FC236}">
                <a16:creationId xmlns:a16="http://schemas.microsoft.com/office/drawing/2014/main" id="{C1A124BE-884B-D94F-91B7-C779D4DA2CE6}"/>
              </a:ext>
            </a:extLst>
          </p:cNvPr>
          <p:cNvSpPr>
            <a:spLocks noChangeShapeType="1"/>
          </p:cNvSpPr>
          <p:nvPr/>
        </p:nvSpPr>
        <p:spPr bwMode="auto">
          <a:xfrm>
            <a:off x="2286000" y="6096000"/>
            <a:ext cx="4038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31" name="Rectangle 15">
            <a:extLst>
              <a:ext uri="{FF2B5EF4-FFF2-40B4-BE49-F238E27FC236}">
                <a16:creationId xmlns:a16="http://schemas.microsoft.com/office/drawing/2014/main" id="{5C5EDA3F-E668-9D46-A1AE-690464209E3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8534400" cy="11430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3600" dirty="0">
                <a:solidFill>
                  <a:schemeClr val="tx1"/>
                </a:solidFill>
              </a:rPr>
              <a:t>Baum-Welch algorithm: expectation step(1)</a:t>
            </a:r>
            <a:endParaRPr lang="en-US" altLang="en-US" sz="48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 Box 3">
            <a:extLst>
              <a:ext uri="{FF2B5EF4-FFF2-40B4-BE49-F238E27FC236}">
                <a16:creationId xmlns:a16="http://schemas.microsoft.com/office/drawing/2014/main" id="{4B0DF968-6CF5-B042-8A96-DB79948DEC8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1143000"/>
            <a:ext cx="8093075" cy="1554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/>
              <a:t> Define variable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 </a:t>
            </a:r>
            <a:r>
              <a:rPr lang="en-US" altLang="en-US"/>
              <a:t>as  the probability of being in state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at time k, given the observation sequence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. </a:t>
            </a:r>
          </a:p>
          <a:p>
            <a:r>
              <a:rPr lang="en-US" altLang="en-US" sz="3200">
                <a:sym typeface="Symbol" pitchFamily="2" charset="2"/>
              </a:rPr>
              <a:t>           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(i)= </a:t>
            </a:r>
            <a:r>
              <a:rPr lang="en-US" altLang="en-US" sz="3200"/>
              <a:t>P(q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  </a:t>
            </a:r>
            <a:r>
              <a:rPr lang="en-US" altLang="en-US" sz="3200"/>
              <a:t>|</a:t>
            </a:r>
            <a:r>
              <a:rPr lang="en-US" altLang="en-US" sz="1800" baseline="-26000"/>
              <a:t>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</a:t>
            </a:r>
            <a:r>
              <a:rPr lang="en-US" altLang="en-US" sz="3200"/>
              <a:t>) </a:t>
            </a:r>
          </a:p>
        </p:txBody>
      </p:sp>
      <p:grpSp>
        <p:nvGrpSpPr>
          <p:cNvPr id="26626" name="Group 13">
            <a:extLst>
              <a:ext uri="{FF2B5EF4-FFF2-40B4-BE49-F238E27FC236}">
                <a16:creationId xmlns:a16="http://schemas.microsoft.com/office/drawing/2014/main" id="{D6741BAB-7BB3-0046-959B-C709AFF893F8}"/>
              </a:ext>
            </a:extLst>
          </p:cNvPr>
          <p:cNvGrpSpPr>
            <a:grpSpLocks/>
          </p:cNvGrpSpPr>
          <p:nvPr/>
        </p:nvGrpSpPr>
        <p:grpSpPr bwMode="auto">
          <a:xfrm>
            <a:off x="914400" y="2971800"/>
            <a:ext cx="7291388" cy="1066800"/>
            <a:chOff x="768" y="2112"/>
            <a:chExt cx="4593" cy="672"/>
          </a:xfrm>
        </p:grpSpPr>
        <p:sp>
          <p:nvSpPr>
            <p:cNvPr id="26628" name="Text Box 4">
              <a:extLst>
                <a:ext uri="{FF2B5EF4-FFF2-40B4-BE49-F238E27FC236}">
                  <a16:creationId xmlns:a16="http://schemas.microsoft.com/office/drawing/2014/main" id="{43CC26FF-0DA2-804B-BD00-B8EFDA6C2E2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2256"/>
              <a:ext cx="574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>
                  <a:sym typeface="Symbol" pitchFamily="2" charset="2"/>
                </a:rPr>
                <a:t>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(i)=</a:t>
              </a:r>
            </a:p>
          </p:txBody>
        </p:sp>
        <p:sp>
          <p:nvSpPr>
            <p:cNvPr id="26629" name="Text Box 5">
              <a:extLst>
                <a:ext uri="{FF2B5EF4-FFF2-40B4-BE49-F238E27FC236}">
                  <a16:creationId xmlns:a16="http://schemas.microsoft.com/office/drawing/2014/main" id="{747664ED-F58F-8543-8E97-C5121C5928C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84" y="2160"/>
              <a:ext cx="1886" cy="59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2800"/>
                <a:t>P(q</a:t>
              </a:r>
              <a:r>
                <a:rPr lang="en-US" altLang="en-US" sz="2800" baseline="-16000"/>
                <a:t>k</a:t>
              </a:r>
              <a:r>
                <a:rPr lang="en-US" altLang="en-US" sz="2800"/>
                <a:t>= s</a:t>
              </a:r>
              <a:r>
                <a:rPr lang="en-US" altLang="en-US" sz="2800" baseline="-16000"/>
                <a:t>i</a:t>
              </a:r>
              <a:r>
                <a:rPr lang="en-US" altLang="en-US" sz="2800" baseline="-26000"/>
                <a:t> </a:t>
              </a:r>
              <a:r>
                <a:rPr lang="en-US" altLang="en-US" sz="2800"/>
                <a:t>,</a:t>
              </a:r>
              <a:r>
                <a:rPr lang="en-US" altLang="en-US" sz="2800" baseline="-26000"/>
                <a:t> </a:t>
              </a:r>
              <a:r>
                <a:rPr lang="en-US" altLang="en-US" sz="2800"/>
                <a:t>o</a:t>
              </a:r>
              <a:r>
                <a:rPr lang="en-US" altLang="en-US" sz="2800" baseline="-16000"/>
                <a:t>1 </a:t>
              </a:r>
              <a:r>
                <a:rPr lang="en-US" altLang="en-US" sz="2800"/>
                <a:t>o</a:t>
              </a:r>
              <a:r>
                <a:rPr lang="en-US" altLang="en-US" sz="2800" baseline="-16000"/>
                <a:t>2 </a:t>
              </a:r>
              <a:r>
                <a:rPr lang="en-US" altLang="en-US" sz="2800"/>
                <a:t>... o</a:t>
              </a:r>
              <a:r>
                <a:rPr lang="en-US" altLang="en-US" sz="2800" baseline="-16000"/>
                <a:t>k</a:t>
              </a:r>
              <a:r>
                <a:rPr lang="en-US" altLang="en-US" sz="2800"/>
                <a:t>)</a:t>
              </a:r>
            </a:p>
            <a:p>
              <a:r>
                <a:rPr lang="en-US" altLang="en-US" sz="2800"/>
                <a:t>    P(o</a:t>
              </a:r>
              <a:r>
                <a:rPr lang="en-US" altLang="en-US" sz="2800" baseline="-16000"/>
                <a:t>1 </a:t>
              </a:r>
              <a:r>
                <a:rPr lang="en-US" altLang="en-US" sz="2800"/>
                <a:t>o</a:t>
              </a:r>
              <a:r>
                <a:rPr lang="en-US" altLang="en-US" sz="2800" baseline="-16000"/>
                <a:t>2 </a:t>
              </a:r>
              <a:r>
                <a:rPr lang="en-US" altLang="en-US" sz="2800"/>
                <a:t>... o</a:t>
              </a:r>
              <a:r>
                <a:rPr lang="en-US" altLang="en-US" sz="2800" baseline="-16000"/>
                <a:t>k</a:t>
              </a:r>
              <a:r>
                <a:rPr lang="en-US" altLang="en-US" sz="2800"/>
                <a:t>)</a:t>
              </a:r>
              <a:endParaRPr lang="en-US" altLang="en-US" sz="3200"/>
            </a:p>
          </p:txBody>
        </p:sp>
        <p:sp>
          <p:nvSpPr>
            <p:cNvPr id="26630" name="Text Box 6">
              <a:extLst>
                <a:ext uri="{FF2B5EF4-FFF2-40B4-BE49-F238E27FC236}">
                  <a16:creationId xmlns:a16="http://schemas.microsoft.com/office/drawing/2014/main" id="{44DBBB0D-0295-9D47-A891-C525B78A360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44" y="2352"/>
              <a:ext cx="224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>
                  <a:sym typeface="Symbol" pitchFamily="2" charset="2"/>
                </a:rPr>
                <a:t>=</a:t>
              </a:r>
            </a:p>
          </p:txBody>
        </p:sp>
        <p:sp>
          <p:nvSpPr>
            <p:cNvPr id="26631" name="Text Box 9">
              <a:extLst>
                <a:ext uri="{FF2B5EF4-FFF2-40B4-BE49-F238E27FC236}">
                  <a16:creationId xmlns:a16="http://schemas.microsoft.com/office/drawing/2014/main" id="{5235F951-3BE2-1D4A-A98D-B4DD1E4071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176" y="2112"/>
              <a:ext cx="1185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>
                  <a:sym typeface="Symbol" pitchFamily="2" charset="2"/>
                </a:rPr>
                <a:t>  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</a:t>
              </a:r>
              <a:r>
                <a:rPr lang="en-US" altLang="en-US" sz="2800"/>
                <a:t> </a:t>
              </a:r>
              <a:r>
                <a:rPr lang="en-US" altLang="en-US" sz="3200">
                  <a:sym typeface="Symbol" pitchFamily="2" charset="2"/>
                </a:rPr>
                <a:t>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 </a:t>
              </a:r>
              <a:endParaRPr lang="en-US" altLang="en-US" sz="2800"/>
            </a:p>
            <a:p>
              <a:r>
                <a:rPr lang="en-US" altLang="en-US" sz="3200">
                  <a:sym typeface="Symbol" pitchFamily="2" charset="2"/>
                </a:rPr>
                <a:t></a:t>
              </a:r>
              <a:r>
                <a:rPr lang="en-US" altLang="en-US" baseline="-25000">
                  <a:sym typeface="Symbol" pitchFamily="2" charset="2"/>
                </a:rPr>
                <a:t>i </a:t>
              </a:r>
              <a:r>
                <a:rPr lang="en-US" altLang="en-US" sz="3200">
                  <a:sym typeface="Symbol" pitchFamily="2" charset="2"/>
                </a:rPr>
                <a:t>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</a:t>
              </a:r>
              <a:r>
                <a:rPr lang="en-US" altLang="en-US" sz="2800"/>
                <a:t> </a:t>
              </a:r>
              <a:r>
                <a:rPr lang="en-US" altLang="en-US" sz="3200">
                  <a:sym typeface="Symbol" pitchFamily="2" charset="2"/>
                </a:rPr>
                <a:t>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</a:t>
              </a:r>
            </a:p>
          </p:txBody>
        </p:sp>
        <p:sp>
          <p:nvSpPr>
            <p:cNvPr id="26632" name="Line 10">
              <a:extLst>
                <a:ext uri="{FF2B5EF4-FFF2-40B4-BE49-F238E27FC236}">
                  <a16:creationId xmlns:a16="http://schemas.microsoft.com/office/drawing/2014/main" id="{4DA6E6B5-6602-2C45-913E-42B82302F68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536" y="2496"/>
              <a:ext cx="1920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633" name="Line 12">
              <a:extLst>
                <a:ext uri="{FF2B5EF4-FFF2-40B4-BE49-F238E27FC236}">
                  <a16:creationId xmlns:a16="http://schemas.microsoft.com/office/drawing/2014/main" id="{061446F0-EB4A-0146-B12C-A824EDC24679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176" y="2496"/>
              <a:ext cx="1104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5854" name="Rectangle 14">
            <a:extLst>
              <a:ext uri="{FF2B5EF4-FFF2-40B4-BE49-F238E27FC236}">
                <a16:creationId xmlns:a16="http://schemas.microsoft.com/office/drawing/2014/main" id="{004CD5CA-5C63-4E45-92C2-9AC3BEB1494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762000" y="0"/>
            <a:ext cx="8382000" cy="11430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3600" dirty="0">
                <a:solidFill>
                  <a:schemeClr val="tx1"/>
                </a:solidFill>
              </a:rPr>
              <a:t>Baum-Welch algorithm: expectation step(2)</a:t>
            </a:r>
            <a:endParaRPr lang="en-US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ext Box 2">
            <a:extLst>
              <a:ext uri="{FF2B5EF4-FFF2-40B4-BE49-F238E27FC236}">
                <a16:creationId xmlns:a16="http://schemas.microsoft.com/office/drawing/2014/main" id="{9CD9E92D-1ADE-D246-B5E5-AAA5D1437A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84325" y="371475"/>
            <a:ext cx="184150" cy="5191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 sz="2800"/>
          </a:p>
        </p:txBody>
      </p:sp>
      <p:sp>
        <p:nvSpPr>
          <p:cNvPr id="27650" name="Text Box 4">
            <a:extLst>
              <a:ext uri="{FF2B5EF4-FFF2-40B4-BE49-F238E27FC236}">
                <a16:creationId xmlns:a16="http://schemas.microsoft.com/office/drawing/2014/main" id="{3B6F9F43-36CD-9643-B86D-5FE23F1643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295400"/>
            <a:ext cx="8169275" cy="4721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/>
              <a:t>We calculated  </a:t>
            </a:r>
            <a:r>
              <a:rPr lang="en-US" altLang="en-US" sz="3200">
                <a:sym typeface="Symbol" pitchFamily="2" charset="2"/>
              </a:rPr>
              <a:t>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 = </a:t>
            </a:r>
            <a:r>
              <a:rPr lang="en-US" altLang="en-US" sz="3200"/>
              <a:t>P(q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 </a:t>
            </a:r>
            <a:r>
              <a:rPr lang="en-US" altLang="en-US" sz="3200"/>
              <a:t>,</a:t>
            </a:r>
            <a:r>
              <a:rPr lang="en-US" altLang="en-US" sz="1800" baseline="-26000"/>
              <a:t> </a:t>
            </a:r>
            <a:r>
              <a:rPr lang="en-US" altLang="en-US" sz="3200"/>
              <a:t>q</a:t>
            </a:r>
            <a:r>
              <a:rPr lang="en-US" altLang="en-US" baseline="-16000"/>
              <a:t>k+1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j</a:t>
            </a:r>
            <a:r>
              <a:rPr lang="en-US" altLang="en-US" sz="1800" baseline="-26000"/>
              <a:t>  </a:t>
            </a:r>
            <a:r>
              <a:rPr lang="en-US" altLang="en-US" sz="3200"/>
              <a:t>|</a:t>
            </a:r>
            <a:r>
              <a:rPr lang="en-US" altLang="en-US" sz="1800" baseline="-26000"/>
              <a:t>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</a:t>
            </a:r>
            <a:r>
              <a:rPr lang="en-US" altLang="en-US" sz="3200"/>
              <a:t>) </a:t>
            </a:r>
          </a:p>
          <a:p>
            <a:r>
              <a:rPr lang="en-US" altLang="en-US"/>
              <a:t>               and     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(i)= </a:t>
            </a:r>
            <a:r>
              <a:rPr lang="en-US" altLang="en-US" sz="3200"/>
              <a:t>P(q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  </a:t>
            </a:r>
            <a:r>
              <a:rPr lang="en-US" altLang="en-US" sz="3200"/>
              <a:t>|</a:t>
            </a:r>
            <a:r>
              <a:rPr lang="en-US" altLang="en-US" sz="1800" baseline="-26000"/>
              <a:t>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</a:t>
            </a:r>
            <a:r>
              <a:rPr lang="en-US" altLang="en-US" sz="3200"/>
              <a:t>) </a:t>
            </a:r>
            <a:endParaRPr lang="en-US" altLang="en-US"/>
          </a:p>
          <a:p>
            <a:pPr>
              <a:buFontTx/>
              <a:buChar char="•"/>
            </a:pPr>
            <a:endParaRPr lang="en-US" altLang="en-US"/>
          </a:p>
          <a:p>
            <a:pPr>
              <a:buFontTx/>
              <a:buChar char="•"/>
            </a:pPr>
            <a:r>
              <a:rPr lang="en-US" altLang="en-US"/>
              <a:t> Expected number of transitions from state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to state </a:t>
            </a:r>
            <a:r>
              <a:rPr lang="en-US" altLang="en-US" sz="3200"/>
              <a:t>s</a:t>
            </a:r>
            <a:r>
              <a:rPr lang="en-US" altLang="en-US" baseline="-16000"/>
              <a:t>j</a:t>
            </a:r>
            <a:r>
              <a:rPr lang="en-US" altLang="en-US"/>
              <a:t> =</a:t>
            </a:r>
          </a:p>
          <a:p>
            <a:r>
              <a:rPr lang="en-US" altLang="en-US"/>
              <a:t>                   =  </a:t>
            </a:r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baseline="-25000">
                <a:sym typeface="Symbol" pitchFamily="2" charset="2"/>
              </a:rPr>
              <a:t>k  </a:t>
            </a:r>
            <a:r>
              <a:rPr lang="en-US" altLang="en-US" sz="3200">
                <a:sym typeface="Symbol" pitchFamily="2" charset="2"/>
              </a:rPr>
              <a:t>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</a:t>
            </a:r>
          </a:p>
          <a:p>
            <a:pPr>
              <a:buFontTx/>
              <a:buChar char="•"/>
            </a:pPr>
            <a:r>
              <a:rPr lang="en-US" altLang="en-US"/>
              <a:t> Expected number of transitions out of state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 = </a:t>
            </a:r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baseline="-25000">
                <a:sym typeface="Symbol" pitchFamily="2" charset="2"/>
              </a:rPr>
              <a:t>k 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</a:t>
            </a:r>
          </a:p>
          <a:p>
            <a:pPr>
              <a:buFontTx/>
              <a:buChar char="•"/>
            </a:pPr>
            <a:endParaRPr lang="en-US" altLang="en-US">
              <a:sym typeface="Symbol" pitchFamily="2" charset="2"/>
            </a:endParaRPr>
          </a:p>
          <a:p>
            <a:pPr>
              <a:buFontTx/>
              <a:buChar char="•"/>
            </a:pPr>
            <a:r>
              <a:rPr lang="en-US" altLang="en-US">
                <a:sym typeface="Symbol" pitchFamily="2" charset="2"/>
              </a:rPr>
              <a:t> </a:t>
            </a:r>
            <a:r>
              <a:rPr lang="en-US" altLang="en-US"/>
              <a:t>Expected number of times observation </a:t>
            </a:r>
            <a:r>
              <a:rPr lang="en-US" altLang="en-US" sz="3200"/>
              <a:t>v</a:t>
            </a:r>
            <a:r>
              <a:rPr lang="en-US" altLang="en-US" sz="3200" baseline="-16000"/>
              <a:t>m</a:t>
            </a:r>
            <a:r>
              <a:rPr lang="en-US" altLang="en-US"/>
              <a:t> occurs in state </a:t>
            </a:r>
            <a:r>
              <a:rPr lang="en-US" altLang="en-US" sz="3200"/>
              <a:t>s</a:t>
            </a:r>
            <a:r>
              <a:rPr lang="en-US" altLang="en-US" sz="3200" baseline="-16000"/>
              <a:t>i </a:t>
            </a:r>
            <a:r>
              <a:rPr lang="en-US" altLang="en-US"/>
              <a:t>=</a:t>
            </a:r>
          </a:p>
          <a:p>
            <a:r>
              <a:rPr lang="en-US" altLang="en-US"/>
              <a:t>                   = </a:t>
            </a:r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baseline="-25000">
                <a:sym typeface="Symbol" pitchFamily="2" charset="2"/>
              </a:rPr>
              <a:t>k 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 , k is such that </a:t>
            </a:r>
            <a:r>
              <a:rPr lang="en-US" altLang="en-US" sz="3200"/>
              <a:t>o</a:t>
            </a:r>
            <a:r>
              <a:rPr lang="en-US" altLang="en-US" baseline="-16000"/>
              <a:t>k</a:t>
            </a:r>
            <a:r>
              <a:rPr lang="en-US" altLang="en-US">
                <a:sym typeface="Symbol" pitchFamily="2" charset="2"/>
              </a:rPr>
              <a:t>= </a:t>
            </a:r>
            <a:r>
              <a:rPr lang="en-US" altLang="en-US" sz="3200"/>
              <a:t>v</a:t>
            </a:r>
            <a:r>
              <a:rPr lang="en-US" altLang="en-US" sz="3200" baseline="-16000"/>
              <a:t>m</a:t>
            </a:r>
            <a:r>
              <a:rPr lang="en-US" altLang="en-US"/>
              <a:t> </a:t>
            </a:r>
            <a:endParaRPr lang="en-US" altLang="en-US">
              <a:sym typeface="Symbol" pitchFamily="2" charset="2"/>
            </a:endParaRPr>
          </a:p>
          <a:p>
            <a:pPr>
              <a:buFontTx/>
              <a:buChar char="•"/>
            </a:pPr>
            <a:r>
              <a:rPr lang="en-US" altLang="en-US">
                <a:sym typeface="Symbol" pitchFamily="2" charset="2"/>
              </a:rPr>
              <a:t> Expected </a:t>
            </a:r>
            <a:r>
              <a:rPr lang="en-US" altLang="en-US"/>
              <a:t>frequency in state </a:t>
            </a:r>
            <a:r>
              <a:rPr lang="en-US" altLang="en-US" sz="3200"/>
              <a:t>s</a:t>
            </a:r>
            <a:r>
              <a:rPr lang="en-US" altLang="en-US" sz="3200" baseline="-16000"/>
              <a:t>i</a:t>
            </a:r>
            <a:r>
              <a:rPr lang="en-US" altLang="en-US"/>
              <a:t> </a:t>
            </a:r>
            <a:r>
              <a:rPr lang="en-US" altLang="en-US" sz="2000"/>
              <a:t>at time</a:t>
            </a:r>
            <a:r>
              <a:rPr lang="en-US" altLang="en-US"/>
              <a:t> k=1 : 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1</a:t>
            </a:r>
            <a:r>
              <a:rPr lang="en-US" altLang="en-US">
                <a:sym typeface="Symbol" pitchFamily="2" charset="2"/>
              </a:rPr>
              <a:t>(i) </a:t>
            </a:r>
            <a:r>
              <a:rPr lang="en-US" altLang="en-US"/>
              <a:t>. </a:t>
            </a:r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C9BFBA33-4DBA-614A-AA1E-C3FE9388219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762000" y="0"/>
            <a:ext cx="8382000" cy="11430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3600" dirty="0">
                <a:solidFill>
                  <a:schemeClr val="tx1"/>
                </a:solidFill>
              </a:rPr>
              <a:t>Baum-Welch algorithm: expectation step(3)</a:t>
            </a:r>
            <a:endParaRPr lang="en-US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ext Box 4">
            <a:extLst>
              <a:ext uri="{FF2B5EF4-FFF2-40B4-BE49-F238E27FC236}">
                <a16:creationId xmlns:a16="http://schemas.microsoft.com/office/drawing/2014/main" id="{0E361AE3-1631-B744-9B24-F8D2EC6FCBA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1349375"/>
            <a:ext cx="9112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/>
              <a:t>a</a:t>
            </a:r>
            <a:r>
              <a:rPr lang="en-US" altLang="en-US" baseline="-16000"/>
              <a:t>ij  </a:t>
            </a:r>
            <a:r>
              <a:rPr lang="en-US" altLang="en-US" sz="3200"/>
              <a:t>= </a:t>
            </a:r>
          </a:p>
        </p:txBody>
      </p:sp>
      <p:sp>
        <p:nvSpPr>
          <p:cNvPr id="28674" name="Text Box 6">
            <a:extLst>
              <a:ext uri="{FF2B5EF4-FFF2-40B4-BE49-F238E27FC236}">
                <a16:creationId xmlns:a16="http://schemas.microsoft.com/office/drawing/2014/main" id="{E0DF28B3-6E29-DE41-873E-D1A7B992D37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95400" y="1219200"/>
            <a:ext cx="4762500" cy="822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Expected number of transitions from state</a:t>
            </a:r>
            <a:r>
              <a:rPr lang="en-US" altLang="en-US"/>
              <a:t> </a:t>
            </a:r>
            <a:r>
              <a:rPr lang="en-US" altLang="en-US" sz="2000"/>
              <a:t>s</a:t>
            </a:r>
            <a:r>
              <a:rPr lang="en-US" altLang="en-US" sz="2000" baseline="-16000"/>
              <a:t>j</a:t>
            </a:r>
            <a:r>
              <a:rPr lang="en-US" altLang="en-US"/>
              <a:t> </a:t>
            </a:r>
            <a:r>
              <a:rPr lang="en-US" altLang="en-US" sz="1600"/>
              <a:t>to  state</a:t>
            </a:r>
            <a:r>
              <a:rPr lang="en-US" altLang="en-US"/>
              <a:t> </a:t>
            </a:r>
            <a:r>
              <a:rPr lang="en-US" altLang="en-US" sz="2000"/>
              <a:t>s</a:t>
            </a:r>
            <a:r>
              <a:rPr lang="en-US" altLang="en-US" sz="2000" baseline="-16000"/>
              <a:t>i</a:t>
            </a:r>
            <a:endParaRPr lang="en-US" altLang="en-US" baseline="-16000"/>
          </a:p>
          <a:p>
            <a:r>
              <a:rPr lang="en-US" altLang="en-US" baseline="-16000"/>
              <a:t>        </a:t>
            </a:r>
            <a:r>
              <a:rPr lang="en-US" altLang="en-US" sz="1600"/>
              <a:t>Expected number of transitions out of state</a:t>
            </a:r>
            <a:r>
              <a:rPr lang="en-US" altLang="en-US"/>
              <a:t> </a:t>
            </a:r>
            <a:r>
              <a:rPr lang="en-US" altLang="en-US" sz="2000"/>
              <a:t>s</a:t>
            </a:r>
            <a:r>
              <a:rPr lang="en-US" altLang="en-US" sz="2000" baseline="-16000"/>
              <a:t>j</a:t>
            </a:r>
            <a:endParaRPr lang="en-US" altLang="en-US" baseline="-16000"/>
          </a:p>
        </p:txBody>
      </p:sp>
      <p:sp>
        <p:nvSpPr>
          <p:cNvPr id="28675" name="Line 7">
            <a:extLst>
              <a:ext uri="{FF2B5EF4-FFF2-40B4-BE49-F238E27FC236}">
                <a16:creationId xmlns:a16="http://schemas.microsoft.com/office/drawing/2014/main" id="{91011A35-33BF-CB4D-B2AE-AB6784A99FAB}"/>
              </a:ext>
            </a:extLst>
          </p:cNvPr>
          <p:cNvSpPr>
            <a:spLocks noChangeShapeType="1"/>
          </p:cNvSpPr>
          <p:nvPr/>
        </p:nvSpPr>
        <p:spPr bwMode="auto">
          <a:xfrm>
            <a:off x="1371600" y="1676400"/>
            <a:ext cx="4648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76" name="Text Box 8">
            <a:extLst>
              <a:ext uri="{FF2B5EF4-FFF2-40B4-BE49-F238E27FC236}">
                <a16:creationId xmlns:a16="http://schemas.microsoft.com/office/drawing/2014/main" id="{DA8A9130-BB05-F546-8FF3-338726479E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048000"/>
            <a:ext cx="1571625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/>
              <a:t>b</a:t>
            </a:r>
            <a:r>
              <a:rPr lang="en-US" altLang="en-US" baseline="-16000"/>
              <a:t>i</a:t>
            </a:r>
            <a:r>
              <a:rPr lang="en-US" altLang="en-US" sz="3200"/>
              <a:t>(v</a:t>
            </a:r>
            <a:r>
              <a:rPr lang="en-US" altLang="en-US" baseline="-16000"/>
              <a:t>m </a:t>
            </a:r>
            <a:r>
              <a:rPr lang="en-US" altLang="en-US" sz="3200"/>
              <a:t>)</a:t>
            </a:r>
            <a:r>
              <a:rPr lang="en-US" altLang="en-US" sz="1800" baseline="-26000"/>
              <a:t>   </a:t>
            </a:r>
            <a:r>
              <a:rPr lang="en-US" altLang="en-US" sz="3200"/>
              <a:t>= </a:t>
            </a:r>
          </a:p>
        </p:txBody>
      </p:sp>
      <p:sp>
        <p:nvSpPr>
          <p:cNvPr id="28677" name="Text Box 9">
            <a:extLst>
              <a:ext uri="{FF2B5EF4-FFF2-40B4-BE49-F238E27FC236}">
                <a16:creationId xmlns:a16="http://schemas.microsoft.com/office/drawing/2014/main" id="{0E84DE19-E069-FC42-8C31-51E247716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76400" y="2971800"/>
            <a:ext cx="5087938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/>
            <a:r>
              <a:rPr lang="en-US" altLang="en-US" sz="1600"/>
              <a:t>Expected number of times observation</a:t>
            </a:r>
            <a:r>
              <a:rPr lang="en-US" altLang="en-US" sz="2000"/>
              <a:t> v</a:t>
            </a:r>
            <a:r>
              <a:rPr lang="en-US" altLang="en-US" sz="2000" baseline="-16000"/>
              <a:t>m</a:t>
            </a:r>
            <a:r>
              <a:rPr lang="en-US" altLang="en-US" sz="2000"/>
              <a:t> </a:t>
            </a:r>
            <a:r>
              <a:rPr lang="en-US" altLang="en-US" sz="1600"/>
              <a:t>occurs in state</a:t>
            </a:r>
            <a:r>
              <a:rPr lang="en-US" altLang="en-US" sz="2000"/>
              <a:t> s</a:t>
            </a:r>
            <a:r>
              <a:rPr lang="en-US" altLang="en-US" sz="2000" baseline="-16000"/>
              <a:t>i</a:t>
            </a:r>
          </a:p>
          <a:p>
            <a:pPr algn="ctr"/>
            <a:r>
              <a:rPr lang="en-US" altLang="en-US" sz="2000"/>
              <a:t>     </a:t>
            </a:r>
            <a:r>
              <a:rPr lang="en-US" altLang="en-US" sz="1600"/>
              <a:t>Expected number of times in state</a:t>
            </a:r>
            <a:r>
              <a:rPr lang="en-US" altLang="en-US" sz="2000"/>
              <a:t> s</a:t>
            </a:r>
            <a:r>
              <a:rPr lang="en-US" altLang="en-US" sz="2000" baseline="-16000"/>
              <a:t>i</a:t>
            </a:r>
            <a:endParaRPr lang="en-US" altLang="en-US" baseline="-16000"/>
          </a:p>
        </p:txBody>
      </p:sp>
      <p:sp>
        <p:nvSpPr>
          <p:cNvPr id="28678" name="Line 10">
            <a:extLst>
              <a:ext uri="{FF2B5EF4-FFF2-40B4-BE49-F238E27FC236}">
                <a16:creationId xmlns:a16="http://schemas.microsoft.com/office/drawing/2014/main" id="{067F85F6-8E70-0D4D-9271-DC60FDFAC8D7}"/>
              </a:ext>
            </a:extLst>
          </p:cNvPr>
          <p:cNvSpPr>
            <a:spLocks noChangeShapeType="1"/>
          </p:cNvSpPr>
          <p:nvPr/>
        </p:nvSpPr>
        <p:spPr bwMode="auto">
          <a:xfrm>
            <a:off x="1828800" y="3352800"/>
            <a:ext cx="48006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8679" name="Text Box 11">
            <a:extLst>
              <a:ext uri="{FF2B5EF4-FFF2-40B4-BE49-F238E27FC236}">
                <a16:creationId xmlns:a16="http://schemas.microsoft.com/office/drawing/2014/main" id="{E743EA62-F096-5B43-87E2-CC0E89C1D8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8200" y="4724400"/>
            <a:ext cx="67500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>
                <a:sym typeface="Symbol" pitchFamily="2" charset="2"/>
              </a:rPr>
              <a:t></a:t>
            </a:r>
            <a:r>
              <a:rPr lang="en-US" altLang="en-US" baseline="-16000"/>
              <a:t>i </a:t>
            </a:r>
            <a:r>
              <a:rPr lang="en-US" altLang="en-US" sz="3200"/>
              <a:t>= (</a:t>
            </a:r>
            <a:r>
              <a:rPr lang="en-US" altLang="en-US" sz="2000"/>
              <a:t>Expected frequency in state</a:t>
            </a:r>
            <a:r>
              <a:rPr lang="en-US" altLang="en-US"/>
              <a:t>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</a:t>
            </a:r>
            <a:r>
              <a:rPr lang="en-US" altLang="en-US" sz="2000"/>
              <a:t>at time</a:t>
            </a:r>
            <a:r>
              <a:rPr lang="en-US" altLang="en-US"/>
              <a:t> k=1)  </a:t>
            </a:r>
            <a:r>
              <a:rPr lang="en-US" altLang="en-US" sz="3200"/>
              <a:t>=</a:t>
            </a:r>
            <a:r>
              <a:rPr lang="en-US" altLang="en-US"/>
              <a:t> 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1</a:t>
            </a:r>
            <a:r>
              <a:rPr lang="en-US" altLang="en-US">
                <a:sym typeface="Symbol" pitchFamily="2" charset="2"/>
              </a:rPr>
              <a:t>(i)</a:t>
            </a:r>
            <a:r>
              <a:rPr lang="en-US" altLang="en-US"/>
              <a:t>. </a:t>
            </a:r>
          </a:p>
        </p:txBody>
      </p:sp>
      <p:grpSp>
        <p:nvGrpSpPr>
          <p:cNvPr id="28680" name="Group 17">
            <a:extLst>
              <a:ext uri="{FF2B5EF4-FFF2-40B4-BE49-F238E27FC236}">
                <a16:creationId xmlns:a16="http://schemas.microsoft.com/office/drawing/2014/main" id="{7A053CC4-B7A6-D74B-90ED-789AF8847E12}"/>
              </a:ext>
            </a:extLst>
          </p:cNvPr>
          <p:cNvGrpSpPr>
            <a:grpSpLocks/>
          </p:cNvGrpSpPr>
          <p:nvPr/>
        </p:nvGrpSpPr>
        <p:grpSpPr bwMode="auto">
          <a:xfrm>
            <a:off x="6248400" y="1066800"/>
            <a:ext cx="2063750" cy="1066800"/>
            <a:chOff x="3936" y="672"/>
            <a:chExt cx="1300" cy="672"/>
          </a:xfrm>
        </p:grpSpPr>
        <p:sp>
          <p:nvSpPr>
            <p:cNvPr id="28685" name="Text Box 13">
              <a:extLst>
                <a:ext uri="{FF2B5EF4-FFF2-40B4-BE49-F238E27FC236}">
                  <a16:creationId xmlns:a16="http://schemas.microsoft.com/office/drawing/2014/main" id="{46759860-CCB9-294F-A164-CD2BB0BC6D1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936" y="864"/>
              <a:ext cx="260" cy="3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/>
                <a:t>=</a:t>
              </a:r>
            </a:p>
          </p:txBody>
        </p:sp>
        <p:sp>
          <p:nvSpPr>
            <p:cNvPr id="28686" name="Rectangle 15">
              <a:extLst>
                <a:ext uri="{FF2B5EF4-FFF2-40B4-BE49-F238E27FC236}">
                  <a16:creationId xmlns:a16="http://schemas.microsoft.com/office/drawing/2014/main" id="{BEB9D10B-6479-144C-B687-F7741D6088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8" y="672"/>
              <a:ext cx="868" cy="6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3200">
                  <a:sym typeface="Symbol" pitchFamily="2" charset="2"/>
                </a:rPr>
                <a:t></a:t>
              </a:r>
              <a:r>
                <a:rPr lang="en-US" altLang="en-US" baseline="-25000">
                  <a:sym typeface="Symbol" pitchFamily="2" charset="2"/>
                </a:rPr>
                <a:t>k  </a:t>
              </a:r>
              <a:r>
                <a:rPr lang="en-US" altLang="en-US" sz="3200">
                  <a:sym typeface="Symbol" pitchFamily="2" charset="2"/>
                </a:rPr>
                <a:t>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(i,j)</a:t>
              </a:r>
            </a:p>
            <a:p>
              <a:r>
                <a:rPr lang="en-US" altLang="en-US" sz="3200">
                  <a:sym typeface="Symbol" pitchFamily="2" charset="2"/>
                </a:rPr>
                <a:t> </a:t>
              </a:r>
              <a:r>
                <a:rPr lang="en-US" altLang="en-US" baseline="-25000">
                  <a:sym typeface="Symbol" pitchFamily="2" charset="2"/>
                </a:rPr>
                <a:t>k  </a:t>
              </a:r>
              <a:r>
                <a:rPr lang="en-US" altLang="en-US" sz="3200">
                  <a:sym typeface="Symbol" pitchFamily="2" charset="2"/>
                </a:rPr>
                <a:t></a:t>
              </a:r>
              <a:r>
                <a:rPr lang="en-US" altLang="en-US" baseline="-25000">
                  <a:sym typeface="Symbol" pitchFamily="2" charset="2"/>
                </a:rPr>
                <a:t>k</a:t>
              </a:r>
              <a:r>
                <a:rPr lang="en-US" altLang="en-US">
                  <a:sym typeface="Symbol" pitchFamily="2" charset="2"/>
                </a:rPr>
                <a:t>(i)</a:t>
              </a:r>
            </a:p>
          </p:txBody>
        </p:sp>
        <p:sp>
          <p:nvSpPr>
            <p:cNvPr id="28687" name="Line 16">
              <a:extLst>
                <a:ext uri="{FF2B5EF4-FFF2-40B4-BE49-F238E27FC236}">
                  <a16:creationId xmlns:a16="http://schemas.microsoft.com/office/drawing/2014/main" id="{5282B12C-1A82-3A4D-86E3-265A0C4F83E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320" y="1056"/>
              <a:ext cx="912" cy="0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28681" name="Text Box 19">
            <a:extLst>
              <a:ext uri="{FF2B5EF4-FFF2-40B4-BE49-F238E27FC236}">
                <a16:creationId xmlns:a16="http://schemas.microsoft.com/office/drawing/2014/main" id="{6AA2C173-1E3C-2243-8028-D02E6BF0B7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3048000"/>
            <a:ext cx="412750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/>
              <a:t>=</a:t>
            </a:r>
          </a:p>
        </p:txBody>
      </p:sp>
      <p:sp>
        <p:nvSpPr>
          <p:cNvPr id="28682" name="Rectangle 20">
            <a:extLst>
              <a:ext uri="{FF2B5EF4-FFF2-40B4-BE49-F238E27FC236}">
                <a16:creationId xmlns:a16="http://schemas.microsoft.com/office/drawing/2014/main" id="{8AEF4024-08A8-6847-B6D9-83ED5E7E5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2800" y="2743200"/>
            <a:ext cx="1730375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>
                <a:sym typeface="Symbol" pitchFamily="2" charset="2"/>
              </a:rPr>
              <a:t> </a:t>
            </a:r>
            <a:r>
              <a:rPr lang="en-US" altLang="en-US" baseline="-25000">
                <a:sym typeface="Symbol" pitchFamily="2" charset="2"/>
              </a:rPr>
              <a:t>k  </a:t>
            </a:r>
            <a:r>
              <a:rPr lang="en-US" altLang="en-US" sz="3200">
                <a:sym typeface="Symbol" pitchFamily="2" charset="2"/>
              </a:rPr>
              <a:t>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(i,j)</a:t>
            </a:r>
          </a:p>
          <a:p>
            <a:r>
              <a:rPr lang="en-US" altLang="en-US" sz="3200">
                <a:sym typeface="Symbol" pitchFamily="2" charset="2"/>
              </a:rPr>
              <a:t></a:t>
            </a:r>
            <a:r>
              <a:rPr lang="en-US" altLang="en-US" sz="1600">
                <a:sym typeface="Symbol" pitchFamily="2" charset="2"/>
              </a:rPr>
              <a:t>k,</a:t>
            </a:r>
            <a:r>
              <a:rPr lang="en-US" altLang="en-US" sz="1600"/>
              <a:t>o</a:t>
            </a:r>
            <a:r>
              <a:rPr lang="en-US" altLang="en-US" sz="1600" baseline="-16000"/>
              <a:t>k</a:t>
            </a:r>
            <a:r>
              <a:rPr lang="en-US" altLang="en-US" sz="1600">
                <a:sym typeface="Symbol" pitchFamily="2" charset="2"/>
              </a:rPr>
              <a:t>= </a:t>
            </a:r>
            <a:r>
              <a:rPr lang="en-US" altLang="en-US" sz="1600"/>
              <a:t>v</a:t>
            </a:r>
            <a:r>
              <a:rPr lang="en-US" altLang="en-US" sz="1600" baseline="-16000"/>
              <a:t>m</a:t>
            </a:r>
            <a:r>
              <a:rPr lang="en-US" altLang="en-US" baseline="-25000">
                <a:sym typeface="Symbol" pitchFamily="2" charset="2"/>
              </a:rPr>
              <a:t> </a:t>
            </a:r>
            <a:r>
              <a:rPr lang="en-US" altLang="en-US" sz="3200">
                <a:sym typeface="Symbol" pitchFamily="2" charset="2"/>
              </a:rPr>
              <a:t>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</a:t>
            </a:r>
          </a:p>
        </p:txBody>
      </p:sp>
      <p:sp>
        <p:nvSpPr>
          <p:cNvPr id="28683" name="Line 21">
            <a:extLst>
              <a:ext uri="{FF2B5EF4-FFF2-40B4-BE49-F238E27FC236}">
                <a16:creationId xmlns:a16="http://schemas.microsoft.com/office/drawing/2014/main" id="{46287413-4B98-5140-ABB6-321A81A4480E}"/>
              </a:ext>
            </a:extLst>
          </p:cNvPr>
          <p:cNvSpPr>
            <a:spLocks noChangeShapeType="1"/>
          </p:cNvSpPr>
          <p:nvPr/>
        </p:nvSpPr>
        <p:spPr bwMode="auto">
          <a:xfrm>
            <a:off x="7239000" y="3352800"/>
            <a:ext cx="160020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912" name="Rectangle 24">
            <a:extLst>
              <a:ext uri="{FF2B5EF4-FFF2-40B4-BE49-F238E27FC236}">
                <a16:creationId xmlns:a16="http://schemas.microsoft.com/office/drawing/2014/main" id="{C2EF6518-1A2A-5241-8C68-39E866369A2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838200" y="0"/>
            <a:ext cx="8305800" cy="11430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3600">
                <a:solidFill>
                  <a:schemeClr val="tx1"/>
                </a:solidFill>
              </a:rPr>
              <a:t>Baum-Welch algorithm: maximization step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ubtitle 3">
            <a:extLst>
              <a:ext uri="{FF2B5EF4-FFF2-40B4-BE49-F238E27FC236}">
                <a16:creationId xmlns:a16="http://schemas.microsoft.com/office/drawing/2014/main" id="{6B2542D7-6B28-0044-975D-5B4EEF91BAF6}"/>
              </a:ext>
            </a:extLst>
          </p:cNvPr>
          <p:cNvSpPr txBox="1">
            <a:spLocks/>
          </p:cNvSpPr>
          <p:nvPr/>
        </p:nvSpPr>
        <p:spPr bwMode="auto">
          <a:xfrm>
            <a:off x="554038" y="3182938"/>
            <a:ext cx="5567362" cy="1031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rgbClr val="262626"/>
                </a:solidFill>
                <a:latin typeface="Gill Sans MT" panose="020B0502020104020203" pitchFamily="34" charset="77"/>
              </a:defRPr>
            </a:lvl1pPr>
            <a:lvl2pPr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2pPr>
            <a:lvl3pPr marL="6858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3pPr>
            <a:lvl4pPr marL="9144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4pPr>
            <a:lvl5pPr marL="11430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5pPr>
            <a:lvl6pPr marL="1600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6pPr>
            <a:lvl7pPr marL="20574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7pPr>
            <a:lvl8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8pPr>
            <a:lvl9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>
              <a:buFont typeface="Arial" panose="020B0604020202020204" pitchFamily="34" charset="0"/>
              <a:buNone/>
            </a:pPr>
            <a:endParaRPr lang="en-US" altLang="en-US">
              <a:solidFill>
                <a:schemeClr val="tx1"/>
              </a:solidFill>
            </a:endParaRPr>
          </a:p>
        </p:txBody>
      </p:sp>
      <p:sp>
        <p:nvSpPr>
          <p:cNvPr id="45058" name="Text Placeholder 4">
            <a:extLst>
              <a:ext uri="{FF2B5EF4-FFF2-40B4-BE49-F238E27FC236}">
                <a16:creationId xmlns:a16="http://schemas.microsoft.com/office/drawing/2014/main" id="{BD539D8D-D16D-564C-8333-835904AFD4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-304800"/>
            <a:ext cx="9448800" cy="148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2286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>
                <a:solidFill>
                  <a:srgbClr val="262626"/>
                </a:solidFill>
                <a:latin typeface="Gill Sans MT" panose="020B0502020104020203" pitchFamily="34" charset="77"/>
              </a:defRPr>
            </a:lvl1pPr>
            <a:lvl2pPr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2pPr>
            <a:lvl3pPr marL="6858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3pPr>
            <a:lvl4pPr marL="9144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4pPr>
            <a:lvl5pPr marL="1143000" indent="-228600"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5pPr>
            <a:lvl6pPr marL="16002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6pPr>
            <a:lvl7pPr marL="20574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7pPr>
            <a:lvl8pPr marL="25146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8pPr>
            <a:lvl9pPr marL="2971800" indent="-228600" eaLnBrk="0" fontAlgn="base" hangingPunct="0">
              <a:spcBef>
                <a:spcPts val="1000"/>
              </a:spcBef>
              <a:spcAft>
                <a:spcPct val="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>
                <a:solidFill>
                  <a:srgbClr val="262626"/>
                </a:solidFill>
                <a:latin typeface="Gill Sans MT" panose="020B0502020104020203" pitchFamily="34" charset="77"/>
              </a:defRPr>
            </a:lvl9pPr>
          </a:lstStyle>
          <a:p>
            <a:pPr eaLnBrk="1" hangingPunct="1"/>
            <a:endParaRPr lang="en-US" altLang="en-US" sz="1800" dirty="0"/>
          </a:p>
          <a:p>
            <a:pPr eaLnBrk="1" hangingPunct="1"/>
            <a:r>
              <a:rPr lang="en-US" altLang="en-US" sz="2200" b="1" dirty="0"/>
              <a:t>Improving Length of Stay Prediction Using a Hidden Markov Model</a:t>
            </a:r>
          </a:p>
        </p:txBody>
      </p:sp>
      <p:pic>
        <p:nvPicPr>
          <p:cNvPr id="45059" name="Picture 5">
            <a:extLst>
              <a:ext uri="{FF2B5EF4-FFF2-40B4-BE49-F238E27FC236}">
                <a16:creationId xmlns:a16="http://schemas.microsoft.com/office/drawing/2014/main" id="{9F45F0C6-EAAF-564A-992E-11D68D514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650081"/>
            <a:ext cx="4800600" cy="6207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0" name="TextBox 6">
            <a:extLst>
              <a:ext uri="{FF2B5EF4-FFF2-40B4-BE49-F238E27FC236}">
                <a16:creationId xmlns:a16="http://schemas.microsoft.com/office/drawing/2014/main" id="{AC9E256A-6570-6F4A-9D68-14FCDAC510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6563" y="3846513"/>
            <a:ext cx="1952625" cy="15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400">
                <a:hlinkClick r:id="rId3"/>
              </a:rPr>
              <a:t>Source </a:t>
            </a:r>
            <a:endParaRPr lang="en-US" altLang="en-US" sz="400"/>
          </a:p>
        </p:txBody>
      </p:sp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Motivation">
            <a:extLst>
              <a:ext uri="{FF2B5EF4-FFF2-40B4-BE49-F238E27FC236}">
                <a16:creationId xmlns:a16="http://schemas.microsoft.com/office/drawing/2014/main" id="{D13336FF-257C-214E-A0BC-683B2FE4AF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7688" y="152400"/>
            <a:ext cx="8139112" cy="1423988"/>
          </a:xfrm>
        </p:spPr>
        <p:txBody>
          <a:bodyPr/>
          <a:lstStyle/>
          <a:p>
            <a:pPr marL="182820" indent="-182820" defTabSz="240277" eaLnBrk="1" hangingPunct="1">
              <a:spcBef>
                <a:spcPts val="1687"/>
              </a:spcBef>
              <a:defRPr sz="2496"/>
            </a:pPr>
            <a:r>
              <a:rPr lang="en-US" sz="2496" dirty="0"/>
              <a:t>Importance of Length of Stay Prediction</a:t>
            </a:r>
          </a:p>
        </p:txBody>
      </p:sp>
      <p:sp>
        <p:nvSpPr>
          <p:cNvPr id="46082" name="Length of stay significance…">
            <a:extLst>
              <a:ext uri="{FF2B5EF4-FFF2-40B4-BE49-F238E27FC236}">
                <a16:creationId xmlns:a16="http://schemas.microsoft.com/office/drawing/2014/main" id="{105DAD9E-FAEC-9A45-8ED4-E4759191D4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84200" y="1881188"/>
            <a:ext cx="6704013" cy="1782762"/>
          </a:xfrm>
        </p:spPr>
        <p:txBody>
          <a:bodyPr/>
          <a:lstStyle/>
          <a:p>
            <a:pPr marL="365125" lvl="1" indent="-182563" defTabSz="239713" eaLnBrk="1" hangingPunct="1">
              <a:spcBef>
                <a:spcPts val="1688"/>
              </a:spcBef>
            </a:pPr>
            <a:r>
              <a:rPr lang="en-US" altLang="en-US" sz="2000" b="1">
                <a:solidFill>
                  <a:schemeClr val="tx1"/>
                </a:solidFill>
              </a:rPr>
              <a:t>Intervention</a:t>
            </a:r>
            <a:r>
              <a:rPr lang="en-US" altLang="en-US" sz="2000">
                <a:solidFill>
                  <a:schemeClr val="tx1"/>
                </a:solidFill>
              </a:rPr>
              <a:t> to prevent </a:t>
            </a:r>
            <a:r>
              <a:rPr lang="en-US" altLang="en-US" sz="2000" b="1">
                <a:solidFill>
                  <a:schemeClr val="tx1"/>
                </a:solidFill>
              </a:rPr>
              <a:t>adverse</a:t>
            </a:r>
            <a:r>
              <a:rPr lang="en-US" altLang="en-US" sz="2000">
                <a:solidFill>
                  <a:schemeClr val="tx1"/>
                </a:solidFill>
              </a:rPr>
              <a:t> outcomes</a:t>
            </a:r>
          </a:p>
          <a:p>
            <a:pPr marL="365125" lvl="1" indent="-182563" defTabSz="239713" eaLnBrk="1" hangingPunct="1">
              <a:spcBef>
                <a:spcPts val="1688"/>
              </a:spcBef>
            </a:pPr>
            <a:r>
              <a:rPr lang="en-US" altLang="en-US" sz="2000" b="1">
                <a:solidFill>
                  <a:schemeClr val="tx1"/>
                </a:solidFill>
              </a:rPr>
              <a:t>Optimization</a:t>
            </a:r>
            <a:r>
              <a:rPr lang="en-US" altLang="en-US" sz="2000">
                <a:solidFill>
                  <a:schemeClr val="tx1"/>
                </a:solidFill>
              </a:rPr>
              <a:t> of </a:t>
            </a:r>
            <a:r>
              <a:rPr lang="en-US" altLang="en-US" sz="2000" b="1">
                <a:solidFill>
                  <a:schemeClr val="tx1"/>
                </a:solidFill>
              </a:rPr>
              <a:t>resource</a:t>
            </a:r>
            <a:r>
              <a:rPr lang="en-US" altLang="en-US" sz="2000">
                <a:solidFill>
                  <a:schemeClr val="tx1"/>
                </a:solidFill>
              </a:rPr>
              <a:t> allocation and staff</a:t>
            </a:r>
          </a:p>
          <a:p>
            <a:pPr marL="365125" lvl="1" indent="-182563" defTabSz="239713" eaLnBrk="1" hangingPunct="1">
              <a:spcBef>
                <a:spcPts val="1688"/>
              </a:spcBef>
            </a:pPr>
            <a:r>
              <a:rPr lang="en-US" altLang="en-US" sz="2000">
                <a:solidFill>
                  <a:schemeClr val="tx1"/>
                </a:solidFill>
              </a:rPr>
              <a:t>Improving </a:t>
            </a:r>
            <a:r>
              <a:rPr lang="en-US" altLang="en-US" sz="2000" b="1">
                <a:solidFill>
                  <a:schemeClr val="tx1"/>
                </a:solidFill>
              </a:rPr>
              <a:t>patients' satisfaction</a:t>
            </a:r>
            <a:r>
              <a:rPr lang="en-US" altLang="en-US" sz="2000">
                <a:solidFill>
                  <a:schemeClr val="tx1"/>
                </a:solidFill>
              </a:rPr>
              <a:t> and hospitals’ reputation</a:t>
            </a:r>
          </a:p>
          <a:p>
            <a:pPr marL="365125" lvl="1" indent="-182563" defTabSz="239713" eaLnBrk="1" hangingPunct="1">
              <a:spcBef>
                <a:spcPts val="1688"/>
              </a:spcBef>
            </a:pPr>
            <a:endParaRPr lang="en-US" altLang="en-US" sz="2000" i="1">
              <a:solidFill>
                <a:schemeClr val="tx1"/>
              </a:solidFill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DFA49FB-B9F3-044E-816D-AB492FF2D28D}"/>
              </a:ext>
            </a:extLst>
          </p:cNvPr>
          <p:cNvGraphicFramePr>
            <a:graphicFrameLocks noGrp="1"/>
          </p:cNvGraphicFramePr>
          <p:nvPr/>
        </p:nvGraphicFramePr>
        <p:xfrm>
          <a:off x="1017588" y="3779838"/>
          <a:ext cx="7024688" cy="1073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6172">
                  <a:extLst>
                    <a:ext uri="{9D8B030D-6E8A-4147-A177-3AD203B41FA5}">
                      <a16:colId xmlns:a16="http://schemas.microsoft.com/office/drawing/2014/main" val="1209431202"/>
                    </a:ext>
                  </a:extLst>
                </a:gridCol>
                <a:gridCol w="1756172">
                  <a:extLst>
                    <a:ext uri="{9D8B030D-6E8A-4147-A177-3AD203B41FA5}">
                      <a16:colId xmlns:a16="http://schemas.microsoft.com/office/drawing/2014/main" val="1499619467"/>
                    </a:ext>
                  </a:extLst>
                </a:gridCol>
                <a:gridCol w="1756172">
                  <a:extLst>
                    <a:ext uri="{9D8B030D-6E8A-4147-A177-3AD203B41FA5}">
                      <a16:colId xmlns:a16="http://schemas.microsoft.com/office/drawing/2014/main" val="1842209623"/>
                    </a:ext>
                  </a:extLst>
                </a:gridCol>
                <a:gridCol w="1756172">
                  <a:extLst>
                    <a:ext uri="{9D8B030D-6E8A-4147-A177-3AD203B41FA5}">
                      <a16:colId xmlns:a16="http://schemas.microsoft.com/office/drawing/2014/main" val="1903629612"/>
                    </a:ext>
                  </a:extLst>
                </a:gridCol>
              </a:tblGrid>
              <a:tr h="536575">
                <a:tc>
                  <a:txBody>
                    <a:bodyPr/>
                    <a:lstStyle/>
                    <a:p>
                      <a:r>
                        <a:rPr lang="en-US" sz="1800" dirty="0"/>
                        <a:t>Class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 &lt; 48 Hours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2-5 days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&gt; 5 days</a:t>
                      </a:r>
                    </a:p>
                  </a:txBody>
                  <a:tcPr marL="91449" marR="91449" marT="45704" marB="45704"/>
                </a:tc>
                <a:extLst>
                  <a:ext uri="{0D108BD9-81ED-4DB2-BD59-A6C34878D82A}">
                    <a16:rowId xmlns:a16="http://schemas.microsoft.com/office/drawing/2014/main" val="899681869"/>
                  </a:ext>
                </a:extLst>
              </a:tr>
              <a:tr h="536575">
                <a:tc>
                  <a:txBody>
                    <a:bodyPr/>
                    <a:lstStyle/>
                    <a:p>
                      <a:r>
                        <a:rPr lang="en-US" sz="1800" dirty="0"/>
                        <a:t>Accuracy 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53.1 %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b="1" dirty="0"/>
                        <a:t>59.8 %</a:t>
                      </a:r>
                    </a:p>
                  </a:txBody>
                  <a:tcPr marL="91449" marR="91449" marT="45704" marB="4570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31.1 %</a:t>
                      </a:r>
                    </a:p>
                  </a:txBody>
                  <a:tcPr marL="91449" marR="91449" marT="45704" marB="45704"/>
                </a:tc>
                <a:extLst>
                  <a:ext uri="{0D108BD9-81ED-4DB2-BD59-A6C34878D82A}">
                    <a16:rowId xmlns:a16="http://schemas.microsoft.com/office/drawing/2014/main" val="1776422370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C230355B-3CD8-3C43-9D6E-EBF099D34A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7588" y="4914900"/>
            <a:ext cx="71310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/>
              <a:t>Nassar Jr AP, Caruso P. ICU physicians are unable to accurately predict length of stay at admission: a prospective study. International Journal for Quality in Health Care. 2015;28(1):99–103.</a:t>
            </a:r>
          </a:p>
        </p:txBody>
      </p:sp>
      <p:pic>
        <p:nvPicPr>
          <p:cNvPr id="46101" name="Picture 5">
            <a:extLst>
              <a:ext uri="{FF2B5EF4-FFF2-40B4-BE49-F238E27FC236}">
                <a16:creationId xmlns:a16="http://schemas.microsoft.com/office/drawing/2014/main" id="{6C654CE1-3628-C74A-8608-5E995ECC83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4725" y="1728788"/>
            <a:ext cx="1819275" cy="1819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6102" name="TextBox 1">
            <a:extLst>
              <a:ext uri="{FF2B5EF4-FFF2-40B4-BE49-F238E27FC236}">
                <a16:creationId xmlns:a16="http://schemas.microsoft.com/office/drawing/2014/main" id="{B4A25C0A-FCA6-784F-9416-942E671DAA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0275" y="3517900"/>
            <a:ext cx="1735138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400">
                <a:hlinkClick r:id="rId4"/>
              </a:rPr>
              <a:t>Source</a:t>
            </a:r>
            <a:endParaRPr lang="en-US" altLang="en-US" sz="40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roperties of dataset">
            <a:extLst>
              <a:ext uri="{FF2B5EF4-FFF2-40B4-BE49-F238E27FC236}">
                <a16:creationId xmlns:a16="http://schemas.microsoft.com/office/drawing/2014/main" id="{AA82D950-0BFA-924A-A03C-E8044709109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9775" y="180975"/>
            <a:ext cx="8023225" cy="136207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Dataset : Physionet2012 Challenge</a:t>
            </a:r>
            <a:endParaRPr dirty="0"/>
          </a:p>
        </p:txBody>
      </p:sp>
      <p:sp>
        <p:nvSpPr>
          <p:cNvPr id="130" name="4000 patients…">
            <a:extLst>
              <a:ext uri="{FF2B5EF4-FFF2-40B4-BE49-F238E27FC236}">
                <a16:creationId xmlns:a16="http://schemas.microsoft.com/office/drawing/2014/main" id="{7B50FE7A-6E86-694F-8803-FFF3065B76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493713" y="1727200"/>
            <a:ext cx="8570912" cy="3673475"/>
          </a:xfrm>
        </p:spPr>
        <p:txBody>
          <a:bodyPr/>
          <a:lstStyle/>
          <a:p>
            <a:pPr marL="285750" indent="-285750" eaLnBrk="1" hangingPunct="1">
              <a:buClr>
                <a:srgbClr val="C00000"/>
              </a:buClr>
              <a:defRPr/>
            </a:pPr>
            <a:r>
              <a:rPr lang="en-US" sz="1900" b="1" dirty="0"/>
              <a:t>Public</a:t>
            </a:r>
            <a:r>
              <a:rPr lang="en-US" sz="1900" dirty="0"/>
              <a:t>, </a:t>
            </a:r>
            <a:r>
              <a:rPr lang="en-US" sz="1900" b="1" dirty="0"/>
              <a:t>Reproducible</a:t>
            </a:r>
          </a:p>
          <a:p>
            <a:pPr marL="285750" indent="-285750" eaLnBrk="1" hangingPunct="1">
              <a:buClr>
                <a:srgbClr val="C00000"/>
              </a:buClr>
              <a:defRPr/>
            </a:pPr>
            <a:r>
              <a:rPr lang="en-US" sz="1900" b="1" dirty="0"/>
              <a:t>4000</a:t>
            </a:r>
            <a:r>
              <a:rPr lang="en-US" sz="1900" dirty="0"/>
              <a:t> patients </a:t>
            </a:r>
          </a:p>
          <a:p>
            <a:pPr marL="285750" indent="-285750" eaLnBrk="1" hangingPunct="1">
              <a:buClr>
                <a:srgbClr val="C00000"/>
              </a:buClr>
              <a:defRPr/>
            </a:pPr>
            <a:r>
              <a:rPr lang="en-US" sz="1900" b="1" dirty="0">
                <a:solidFill>
                  <a:schemeClr val="tx1"/>
                </a:solidFill>
              </a:rPr>
              <a:t>37</a:t>
            </a:r>
            <a:r>
              <a:rPr lang="en-US" sz="1900" dirty="0">
                <a:solidFill>
                  <a:schemeClr val="tx1"/>
                </a:solidFill>
              </a:rPr>
              <a:t> physiological measurements </a:t>
            </a:r>
          </a:p>
          <a:p>
            <a:pPr marL="285750" indent="-285750" eaLnBrk="1" hangingPunct="1">
              <a:buClr>
                <a:srgbClr val="C00000"/>
              </a:buClr>
              <a:defRPr/>
            </a:pPr>
            <a:r>
              <a:rPr lang="en-US" sz="1900" b="1" dirty="0">
                <a:solidFill>
                  <a:schemeClr val="tx1"/>
                </a:solidFill>
              </a:rPr>
              <a:t>48</a:t>
            </a:r>
            <a:r>
              <a:rPr lang="en-US" sz="1900" dirty="0">
                <a:solidFill>
                  <a:schemeClr val="tx1"/>
                </a:solidFill>
              </a:rPr>
              <a:t> </a:t>
            </a:r>
            <a:r>
              <a:rPr lang="en-US" sz="1900" b="1" dirty="0">
                <a:solidFill>
                  <a:schemeClr val="tx1"/>
                </a:solidFill>
              </a:rPr>
              <a:t>hours</a:t>
            </a:r>
            <a:r>
              <a:rPr lang="en-US" sz="1900" dirty="0">
                <a:solidFill>
                  <a:schemeClr val="tx1"/>
                </a:solidFill>
              </a:rPr>
              <a:t> after ICU admission</a:t>
            </a:r>
            <a:endParaRPr lang="en-US" sz="1900" i="1" dirty="0"/>
          </a:p>
          <a:p>
            <a:pPr eaLnBrk="1" hangingPunct="1">
              <a:buClr>
                <a:srgbClr val="C00000"/>
              </a:buClr>
              <a:defRPr/>
            </a:pPr>
            <a:endParaRPr lang="en-US" sz="1900" i="1" dirty="0"/>
          </a:p>
        </p:txBody>
      </p:sp>
      <p:pic>
        <p:nvPicPr>
          <p:cNvPr id="48131" name="Picture 2">
            <a:extLst>
              <a:ext uri="{FF2B5EF4-FFF2-40B4-BE49-F238E27FC236}">
                <a16:creationId xmlns:a16="http://schemas.microsoft.com/office/drawing/2014/main" id="{754C7A14-8B1D-AF49-AE96-E2153834B4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3733800"/>
            <a:ext cx="6546850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TextBox 3">
            <a:extLst>
              <a:ext uri="{FF2B5EF4-FFF2-40B4-BE49-F238E27FC236}">
                <a16:creationId xmlns:a16="http://schemas.microsoft.com/office/drawing/2014/main" id="{ABEA25A0-1658-294C-9802-D5FA95CCCE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7775" y="5354638"/>
            <a:ext cx="5661025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>
                <a:hlinkClick r:id="rId4"/>
              </a:rPr>
              <a:t>Link to dataset</a:t>
            </a:r>
            <a:endParaRPr lang="en-US" altLang="en-US" sz="800"/>
          </a:p>
        </p:txBody>
      </p:sp>
      <p:pic>
        <p:nvPicPr>
          <p:cNvPr id="48133" name="Picture 5">
            <a:extLst>
              <a:ext uri="{FF2B5EF4-FFF2-40B4-BE49-F238E27FC236}">
                <a16:creationId xmlns:a16="http://schemas.microsoft.com/office/drawing/2014/main" id="{02900E1F-4A32-2D4C-B394-63636E9568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850" y="1673225"/>
            <a:ext cx="2771775" cy="207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4" name="TextBox 1">
            <a:extLst>
              <a:ext uri="{FF2B5EF4-FFF2-40B4-BE49-F238E27FC236}">
                <a16:creationId xmlns:a16="http://schemas.microsoft.com/office/drawing/2014/main" id="{128A8AE0-98A2-3843-9C00-054B03BAA4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92850" y="3754438"/>
            <a:ext cx="3657600" cy="15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400">
                <a:hlinkClick r:id="rId6"/>
              </a:rPr>
              <a:t>Source</a:t>
            </a:r>
            <a:r>
              <a:rPr lang="en-US" altLang="en-US" sz="400"/>
              <a:t> 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882" name="Rectangle 2">
            <a:extLst>
              <a:ext uri="{FF2B5EF4-FFF2-40B4-BE49-F238E27FC236}">
                <a16:creationId xmlns:a16="http://schemas.microsoft.com/office/drawing/2014/main" id="{982539B6-B8BF-7045-AE80-9D84DF7CADA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16150" y="0"/>
            <a:ext cx="5937250" cy="1187450"/>
          </a:xfrm>
        </p:spPr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altLang="en-US" sz="4000" b="1" dirty="0"/>
              <a:t>Hidden Markov Model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91036D-86EE-4347-B7E7-AF2D1DF23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9C2A8A-F69C-4431-976F-D52370D6525B}" type="datetime1">
              <a:rPr lang="en-US" smtClean="0"/>
              <a:pPr>
                <a:defRPr/>
              </a:pPr>
              <a:t>5/2/19</a:t>
            </a:fld>
            <a:endParaRPr lang="en-US"/>
          </a:p>
        </p:txBody>
      </p:sp>
      <p:sp>
        <p:nvSpPr>
          <p:cNvPr id="43" name="Slide Number Placeholder 42">
            <a:extLst>
              <a:ext uri="{FF2B5EF4-FFF2-40B4-BE49-F238E27FC236}">
                <a16:creationId xmlns:a16="http://schemas.microsoft.com/office/drawing/2014/main" id="{C7F2CA59-C50A-6946-9BD1-5BC0A7A9B1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33400" y="6400800"/>
            <a:ext cx="384048" cy="273050"/>
          </a:xfrm>
          <a:prstGeom prst="rect">
            <a:avLst/>
          </a:prstGeom>
          <a:noFill/>
        </p:spPr>
        <p:txBody>
          <a:bodyPr lIns="91440" rIns="91440"/>
          <a:lstStyle/>
          <a:p>
            <a:pPr algn="l">
              <a:defRPr/>
            </a:pPr>
            <a:fld id="{7FB161C3-34F4-A047-9829-3ED52A85D030}" type="slidenum">
              <a:rPr lang="en-US" altLang="en-US" sz="1000">
                <a:solidFill>
                  <a:schemeClr val="tx1">
                    <a:alpha val="70000"/>
                  </a:schemeClr>
                </a:solidFill>
              </a:rPr>
              <a:pPr algn="l">
                <a:defRPr/>
              </a:pPr>
              <a:t>2</a:t>
            </a:fld>
            <a:endParaRPr lang="en-US" altLang="en-US" sz="1000" dirty="0">
              <a:solidFill>
                <a:schemeClr val="tx1">
                  <a:alpha val="70000"/>
                </a:schemeClr>
              </a:solidFill>
            </a:endParaRPr>
          </a:p>
        </p:txBody>
      </p:sp>
      <p:sp>
        <p:nvSpPr>
          <p:cNvPr id="1402883" name="Rectangle 3">
            <a:extLst>
              <a:ext uri="{FF2B5EF4-FFF2-40B4-BE49-F238E27FC236}">
                <a16:creationId xmlns:a16="http://schemas.microsoft.com/office/drawing/2014/main" id="{EBBACEDB-E94B-3743-8269-216E22188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763" y="1511300"/>
            <a:ext cx="4495800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3200">
                <a:solidFill>
                  <a:srgbClr val="0033CC"/>
                </a:solidFill>
                <a:latin typeface="Comic Sans MS" panose="030F0702030302020204" pitchFamily="66" charset="0"/>
              </a:defRPr>
            </a:lvl1pPr>
            <a:lvl2pPr marL="742950" indent="-285750">
              <a:buChar char=" "/>
              <a:defRPr sz="28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Q: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set of states</a:t>
            </a:r>
          </a:p>
        </p:txBody>
      </p:sp>
      <p:sp>
        <p:nvSpPr>
          <p:cNvPr id="1402884" name="Rectangle 4">
            <a:extLst>
              <a:ext uri="{FF2B5EF4-FFF2-40B4-BE49-F238E27FC236}">
                <a16:creationId xmlns:a16="http://schemas.microsoft.com/office/drawing/2014/main" id="{259B6F41-2BAB-684C-9335-CEE9D2E644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" y="2454275"/>
            <a:ext cx="8872538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3200">
                <a:solidFill>
                  <a:srgbClr val="0033CC"/>
                </a:solidFill>
                <a:latin typeface="Comic Sans MS" panose="030F0702030302020204" pitchFamily="66" charset="0"/>
              </a:defRPr>
            </a:lvl1pPr>
            <a:lvl2pPr marL="742950" indent="-285750">
              <a:buChar char=" "/>
              <a:defRPr sz="28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b="1" dirty="0">
                <a:solidFill>
                  <a:schemeClr val="tx1"/>
                </a:solidFill>
                <a:sym typeface="Symbol" pitchFamily="2" charset="2"/>
              </a:rPr>
              <a:t></a:t>
            </a:r>
            <a:r>
              <a:rPr lang="en-US" altLang="en-US" dirty="0">
                <a:sym typeface="Symbol" pitchFamily="2" charset="2"/>
              </a:rPr>
              <a:t> </a:t>
            </a: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: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initial probability distribution</a:t>
            </a:r>
          </a:p>
        </p:txBody>
      </p:sp>
      <p:sp>
        <p:nvSpPr>
          <p:cNvPr id="1402885" name="Rectangle 5">
            <a:extLst>
              <a:ext uri="{FF2B5EF4-FFF2-40B4-BE49-F238E27FC236}">
                <a16:creationId xmlns:a16="http://schemas.microsoft.com/office/drawing/2014/main" id="{76039446-F2FE-E94C-A564-1079277F61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3467100"/>
            <a:ext cx="88725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3200">
                <a:solidFill>
                  <a:srgbClr val="0033CC"/>
                </a:solidFill>
                <a:latin typeface="Comic Sans MS" panose="030F0702030302020204" pitchFamily="66" charset="0"/>
              </a:defRPr>
            </a:lvl1pPr>
            <a:lvl2pPr marL="742950" indent="-285750">
              <a:buChar char=" "/>
              <a:defRPr sz="28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A: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transition probability distribution</a:t>
            </a:r>
          </a:p>
        </p:txBody>
      </p:sp>
      <p:grpSp>
        <p:nvGrpSpPr>
          <p:cNvPr id="37894" name="Group 6">
            <a:extLst>
              <a:ext uri="{FF2B5EF4-FFF2-40B4-BE49-F238E27FC236}">
                <a16:creationId xmlns:a16="http://schemas.microsoft.com/office/drawing/2014/main" id="{0E051548-E5B2-644B-AB46-EC53DE51704F}"/>
              </a:ext>
            </a:extLst>
          </p:cNvPr>
          <p:cNvGrpSpPr>
            <a:grpSpLocks/>
          </p:cNvGrpSpPr>
          <p:nvPr/>
        </p:nvGrpSpPr>
        <p:grpSpPr bwMode="auto">
          <a:xfrm>
            <a:off x="6477000" y="1295400"/>
            <a:ext cx="2286000" cy="1676400"/>
            <a:chOff x="3792" y="1008"/>
            <a:chExt cx="1440" cy="1056"/>
          </a:xfrm>
        </p:grpSpPr>
        <p:sp>
          <p:nvSpPr>
            <p:cNvPr id="37924" name="Oval 7">
              <a:extLst>
                <a:ext uri="{FF2B5EF4-FFF2-40B4-BE49-F238E27FC236}">
                  <a16:creationId xmlns:a16="http://schemas.microsoft.com/office/drawing/2014/main" id="{CDD866F5-5273-EE4B-8C06-9B6EB26EB1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2" y="1200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5" name="Oval 8">
              <a:extLst>
                <a:ext uri="{FF2B5EF4-FFF2-40B4-BE49-F238E27FC236}">
                  <a16:creationId xmlns:a16="http://schemas.microsoft.com/office/drawing/2014/main" id="{423C6EB4-9D30-ED47-AEA2-68BE4D6B12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72" y="1104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6" name="Oval 9">
              <a:extLst>
                <a:ext uri="{FF2B5EF4-FFF2-40B4-BE49-F238E27FC236}">
                  <a16:creationId xmlns:a16="http://schemas.microsoft.com/office/drawing/2014/main" id="{18249222-5CC1-B943-9757-2B16D99EA4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1440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7" name="Oval 10">
              <a:extLst>
                <a:ext uri="{FF2B5EF4-FFF2-40B4-BE49-F238E27FC236}">
                  <a16:creationId xmlns:a16="http://schemas.microsoft.com/office/drawing/2014/main" id="{F4314275-262D-9045-988E-4144B04063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704" y="1008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8" name="Oval 11">
              <a:extLst>
                <a:ext uri="{FF2B5EF4-FFF2-40B4-BE49-F238E27FC236}">
                  <a16:creationId xmlns:a16="http://schemas.microsoft.com/office/drawing/2014/main" id="{466BED94-69CA-B04E-A3DA-CFF37B2219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0" y="1488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9" name="Oval 12">
              <a:extLst>
                <a:ext uri="{FF2B5EF4-FFF2-40B4-BE49-F238E27FC236}">
                  <a16:creationId xmlns:a16="http://schemas.microsoft.com/office/drawing/2014/main" id="{3E5D14F2-16DC-0E48-83BD-3405C0B9DD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56" y="1872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30" name="Oval 13">
              <a:extLst>
                <a:ext uri="{FF2B5EF4-FFF2-40B4-BE49-F238E27FC236}">
                  <a16:creationId xmlns:a16="http://schemas.microsoft.com/office/drawing/2014/main" id="{F5167620-7E0F-3D4B-B66E-C1A8792E56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4" y="1584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</p:grpSp>
      <p:grpSp>
        <p:nvGrpSpPr>
          <p:cNvPr id="1402894" name="Group 14">
            <a:extLst>
              <a:ext uri="{FF2B5EF4-FFF2-40B4-BE49-F238E27FC236}">
                <a16:creationId xmlns:a16="http://schemas.microsoft.com/office/drawing/2014/main" id="{FA38E889-6337-9244-A59F-98D9ACC8FE30}"/>
              </a:ext>
            </a:extLst>
          </p:cNvPr>
          <p:cNvGrpSpPr>
            <a:grpSpLocks/>
          </p:cNvGrpSpPr>
          <p:nvPr/>
        </p:nvGrpSpPr>
        <p:grpSpPr bwMode="auto">
          <a:xfrm>
            <a:off x="6477000" y="1295400"/>
            <a:ext cx="2286000" cy="1676400"/>
            <a:chOff x="4128" y="2544"/>
            <a:chExt cx="1440" cy="1056"/>
          </a:xfrm>
        </p:grpSpPr>
        <p:sp>
          <p:nvSpPr>
            <p:cNvPr id="37916" name="Oval 15">
              <a:extLst>
                <a:ext uri="{FF2B5EF4-FFF2-40B4-BE49-F238E27FC236}">
                  <a16:creationId xmlns:a16="http://schemas.microsoft.com/office/drawing/2014/main" id="{82D193EC-CBEC-BE4B-8A77-BE35437500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28" y="2736"/>
              <a:ext cx="192" cy="192"/>
            </a:xfrm>
            <a:prstGeom prst="ellipse">
              <a:avLst/>
            </a:prstGeom>
            <a:solidFill>
              <a:schemeClr val="folHlink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17" name="Oval 16">
              <a:extLst>
                <a:ext uri="{FF2B5EF4-FFF2-40B4-BE49-F238E27FC236}">
                  <a16:creationId xmlns:a16="http://schemas.microsoft.com/office/drawing/2014/main" id="{75E2250A-9C71-0740-AEB6-44EAD90AAB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608" y="2640"/>
              <a:ext cx="192" cy="192"/>
            </a:xfrm>
            <a:prstGeom prst="ellipse">
              <a:avLst/>
            </a:prstGeom>
            <a:solidFill>
              <a:srgbClr val="FFDBDB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18" name="Oval 17">
              <a:extLst>
                <a:ext uri="{FF2B5EF4-FFF2-40B4-BE49-F238E27FC236}">
                  <a16:creationId xmlns:a16="http://schemas.microsoft.com/office/drawing/2014/main" id="{54AD1A66-4F28-194C-A714-5632A5436B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44" y="2976"/>
              <a:ext cx="192" cy="192"/>
            </a:xfrm>
            <a:prstGeom prst="ellipse">
              <a:avLst/>
            </a:prstGeom>
            <a:solidFill>
              <a:srgbClr val="FFB1B1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19" name="Oval 18">
              <a:extLst>
                <a:ext uri="{FF2B5EF4-FFF2-40B4-BE49-F238E27FC236}">
                  <a16:creationId xmlns:a16="http://schemas.microsoft.com/office/drawing/2014/main" id="{CCBC967D-4B7B-F448-A1EE-4BABF329F1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40" y="2544"/>
              <a:ext cx="192" cy="192"/>
            </a:xfrm>
            <a:prstGeom prst="ellipse">
              <a:avLst/>
            </a:prstGeom>
            <a:solidFill>
              <a:srgbClr val="FF4F4F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0" name="Oval 19">
              <a:extLst>
                <a:ext uri="{FF2B5EF4-FFF2-40B4-BE49-F238E27FC236}">
                  <a16:creationId xmlns:a16="http://schemas.microsoft.com/office/drawing/2014/main" id="{F171BB3A-021F-3846-836C-AC8BB0A1F5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76" y="3024"/>
              <a:ext cx="192" cy="192"/>
            </a:xfrm>
            <a:prstGeom prst="ellipse">
              <a:avLst/>
            </a:prstGeom>
            <a:solidFill>
              <a:srgbClr val="C80000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1" name="Oval 20">
              <a:extLst>
                <a:ext uri="{FF2B5EF4-FFF2-40B4-BE49-F238E27FC236}">
                  <a16:creationId xmlns:a16="http://schemas.microsoft.com/office/drawing/2014/main" id="{772036F2-4D32-EB4F-9A8D-FE302E190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2" y="3408"/>
              <a:ext cx="192" cy="192"/>
            </a:xfrm>
            <a:prstGeom prst="ellipse">
              <a:avLst/>
            </a:prstGeom>
            <a:solidFill>
              <a:srgbClr val="FFCBCB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2" name="Oval 21">
              <a:extLst>
                <a:ext uri="{FF2B5EF4-FFF2-40B4-BE49-F238E27FC236}">
                  <a16:creationId xmlns:a16="http://schemas.microsoft.com/office/drawing/2014/main" id="{D2A6E124-4808-C14D-A5CF-5CDB793556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0" y="3120"/>
              <a:ext cx="192" cy="192"/>
            </a:xfrm>
            <a:prstGeom prst="ellipse">
              <a:avLst/>
            </a:prstGeom>
            <a:solidFill>
              <a:srgbClr val="E80000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  <p:sp>
          <p:nvSpPr>
            <p:cNvPr id="37923" name="Oval 22">
              <a:extLst>
                <a:ext uri="{FF2B5EF4-FFF2-40B4-BE49-F238E27FC236}">
                  <a16:creationId xmlns:a16="http://schemas.microsoft.com/office/drawing/2014/main" id="{150CD314-553E-A040-AA8E-3DC2FE56B2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92" y="3408"/>
              <a:ext cx="192" cy="192"/>
            </a:xfrm>
            <a:prstGeom prst="ellipse">
              <a:avLst/>
            </a:prstGeom>
            <a:solidFill>
              <a:srgbClr val="FF6969"/>
            </a:solidFill>
            <a:ln w="9525">
              <a:solidFill>
                <a:schemeClr val="folHlink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pPr algn="ctr" eaLnBrk="1" hangingPunct="1"/>
              <a:endParaRPr lang="en-US" altLang="en-US" sz="2000" baseline="-25000">
                <a:latin typeface="Verdana" panose="020B0604030504040204" pitchFamily="34" charset="0"/>
              </a:endParaRPr>
            </a:p>
          </p:txBody>
        </p:sp>
      </p:grpSp>
      <p:grpSp>
        <p:nvGrpSpPr>
          <p:cNvPr id="1402903" name="Group 23">
            <a:extLst>
              <a:ext uri="{FF2B5EF4-FFF2-40B4-BE49-F238E27FC236}">
                <a16:creationId xmlns:a16="http://schemas.microsoft.com/office/drawing/2014/main" id="{C2D6D054-BC4A-384A-B1BA-E0DB899839D8}"/>
              </a:ext>
            </a:extLst>
          </p:cNvPr>
          <p:cNvGrpSpPr>
            <a:grpSpLocks/>
          </p:cNvGrpSpPr>
          <p:nvPr/>
        </p:nvGrpSpPr>
        <p:grpSpPr bwMode="auto">
          <a:xfrm>
            <a:off x="6740525" y="1492250"/>
            <a:ext cx="1774825" cy="1222375"/>
            <a:chOff x="3958" y="1132"/>
            <a:chExt cx="1118" cy="770"/>
          </a:xfrm>
        </p:grpSpPr>
        <p:sp>
          <p:nvSpPr>
            <p:cNvPr id="37906" name="Line 24">
              <a:extLst>
                <a:ext uri="{FF2B5EF4-FFF2-40B4-BE49-F238E27FC236}">
                  <a16:creationId xmlns:a16="http://schemas.microsoft.com/office/drawing/2014/main" id="{3068FD4D-F054-084E-AF52-36177483897C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990" y="1228"/>
              <a:ext cx="282" cy="48"/>
            </a:xfrm>
            <a:prstGeom prst="line">
              <a:avLst/>
            </a:prstGeom>
            <a:noFill/>
            <a:ln w="38100">
              <a:solidFill>
                <a:srgbClr val="5A91C8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07" name="Line 25">
              <a:extLst>
                <a:ext uri="{FF2B5EF4-FFF2-40B4-BE49-F238E27FC236}">
                  <a16:creationId xmlns:a16="http://schemas.microsoft.com/office/drawing/2014/main" id="{1E7C69ED-FFC8-EF44-9F51-A3D7B7FD86B6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3958" y="1364"/>
              <a:ext cx="283" cy="256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08" name="Line 26">
              <a:extLst>
                <a:ext uri="{FF2B5EF4-FFF2-40B4-BE49-F238E27FC236}">
                  <a16:creationId xmlns:a16="http://schemas.microsoft.com/office/drawing/2014/main" id="{0865F9A5-AF8D-C544-B569-3FD8BD66D03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68" y="1132"/>
              <a:ext cx="235" cy="44"/>
            </a:xfrm>
            <a:prstGeom prst="line">
              <a:avLst/>
            </a:prstGeom>
            <a:noFill/>
            <a:ln w="38100">
              <a:solidFill>
                <a:srgbClr val="1E3D5C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09" name="Line 27">
              <a:extLst>
                <a:ext uri="{FF2B5EF4-FFF2-40B4-BE49-F238E27FC236}">
                  <a16:creationId xmlns:a16="http://schemas.microsoft.com/office/drawing/2014/main" id="{B6B1CF29-0668-AA48-B697-7748095DD1D2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4729" y="1200"/>
              <a:ext cx="47" cy="241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0" name="Line 28">
              <a:extLst>
                <a:ext uri="{FF2B5EF4-FFF2-40B4-BE49-F238E27FC236}">
                  <a16:creationId xmlns:a16="http://schemas.microsoft.com/office/drawing/2014/main" id="{243D4D2F-33EF-8D4A-8C60-366E86CE01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412" y="1578"/>
              <a:ext cx="202" cy="65"/>
            </a:xfrm>
            <a:prstGeom prst="line">
              <a:avLst/>
            </a:prstGeom>
            <a:noFill/>
            <a:ln w="38100">
              <a:solidFill>
                <a:srgbClr val="A0C0E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1" name="Line 29">
              <a:extLst>
                <a:ext uri="{FF2B5EF4-FFF2-40B4-BE49-F238E27FC236}">
                  <a16:creationId xmlns:a16="http://schemas.microsoft.com/office/drawing/2014/main" id="{97D75498-E416-F048-B7E6-BF754C064165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828" y="1663"/>
              <a:ext cx="248" cy="239"/>
            </a:xfrm>
            <a:prstGeom prst="line">
              <a:avLst/>
            </a:prstGeom>
            <a:noFill/>
            <a:ln w="38100">
              <a:solidFill>
                <a:schemeClr val="hlink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2" name="Line 30">
              <a:extLst>
                <a:ext uri="{FF2B5EF4-FFF2-40B4-BE49-F238E27FC236}">
                  <a16:creationId xmlns:a16="http://schemas.microsoft.com/office/drawing/2014/main" id="{3B1B6647-EF43-3B49-A65A-5A8E30184692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710" y="1636"/>
              <a:ext cx="27" cy="233"/>
            </a:xfrm>
            <a:prstGeom prst="line">
              <a:avLst/>
            </a:prstGeom>
            <a:noFill/>
            <a:ln w="38100">
              <a:solidFill>
                <a:srgbClr val="DBE7F3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3" name="Line 31">
              <a:extLst>
                <a:ext uri="{FF2B5EF4-FFF2-40B4-BE49-F238E27FC236}">
                  <a16:creationId xmlns:a16="http://schemas.microsoft.com/office/drawing/2014/main" id="{C8475686-7A46-A840-ADAC-787F14CDE73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864" y="1192"/>
              <a:ext cx="208" cy="316"/>
            </a:xfrm>
            <a:prstGeom prst="line">
              <a:avLst/>
            </a:prstGeom>
            <a:noFill/>
            <a:ln w="38100">
              <a:solidFill>
                <a:srgbClr val="A0C0E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4" name="Line 32">
              <a:extLst>
                <a:ext uri="{FF2B5EF4-FFF2-40B4-BE49-F238E27FC236}">
                  <a16:creationId xmlns:a16="http://schemas.microsoft.com/office/drawing/2014/main" id="{5FA288C8-1D3A-3A4D-85A2-53CB53B0434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318" y="1298"/>
              <a:ext cx="31" cy="282"/>
            </a:xfrm>
            <a:prstGeom prst="line">
              <a:avLst/>
            </a:prstGeom>
            <a:noFill/>
            <a:ln w="38100">
              <a:solidFill>
                <a:srgbClr val="78A5D2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  <p:sp>
          <p:nvSpPr>
            <p:cNvPr id="37915" name="Line 33">
              <a:extLst>
                <a:ext uri="{FF2B5EF4-FFF2-40B4-BE49-F238E27FC236}">
                  <a16:creationId xmlns:a16="http://schemas.microsoft.com/office/drawing/2014/main" id="{44406533-7864-1548-AAAF-A23D97A7A4A8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 flipV="1">
              <a:off x="4805" y="1552"/>
              <a:ext cx="233" cy="24"/>
            </a:xfrm>
            <a:prstGeom prst="line">
              <a:avLst/>
            </a:prstGeom>
            <a:noFill/>
            <a:ln w="38100">
              <a:solidFill>
                <a:srgbClr val="5A91C8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endParaRPr lang="en-US"/>
            </a:p>
          </p:txBody>
        </p:sp>
      </p:grpSp>
      <p:sp>
        <p:nvSpPr>
          <p:cNvPr id="1402914" name="Rectangle 34">
            <a:extLst>
              <a:ext uri="{FF2B5EF4-FFF2-40B4-BE49-F238E27FC236}">
                <a16:creationId xmlns:a16="http://schemas.microsoft.com/office/drawing/2014/main" id="{F5627762-356B-4D47-A8BC-9288D92C7A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150" y="4340225"/>
            <a:ext cx="887253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3200">
                <a:solidFill>
                  <a:srgbClr val="0033CC"/>
                </a:solidFill>
                <a:latin typeface="Comic Sans MS" panose="030F0702030302020204" pitchFamily="66" charset="0"/>
              </a:defRPr>
            </a:lvl1pPr>
            <a:lvl2pPr marL="742950" indent="-285750">
              <a:buChar char=" "/>
              <a:defRPr sz="28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O :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set of possible observations </a:t>
            </a:r>
          </a:p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b</a:t>
            </a:r>
            <a:r>
              <a:rPr lang="en-US" altLang="en-US" b="1" i="1" baseline="-250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i</a:t>
            </a: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(</a:t>
            </a:r>
            <a:r>
              <a:rPr lang="en-US" altLang="en-US" b="1" i="1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o</a:t>
            </a:r>
            <a:r>
              <a:rPr lang="en-US" altLang="en-US" b="1" i="1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t</a:t>
            </a:r>
            <a:r>
              <a:rPr lang="en-US" altLang="en-US" b="1" i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) :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probability of </a:t>
            </a:r>
            <a:r>
              <a:rPr lang="en-US" alt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</a:t>
            </a:r>
            <a:r>
              <a:rPr lang="en-US" altLang="en-US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i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 emitting </a:t>
            </a:r>
            <a:r>
              <a:rPr lang="en-US" altLang="en-U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o</a:t>
            </a:r>
            <a:r>
              <a:rPr lang="en-US" altLang="en-US" sz="2800" baseline="-25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t</a:t>
            </a:r>
            <a:endParaRPr lang="en-US" altLang="en-US" sz="2800" baseline="-250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1402916" name="Rectangle 36">
            <a:extLst>
              <a:ext uri="{FF2B5EF4-FFF2-40B4-BE49-F238E27FC236}">
                <a16:creationId xmlns:a16="http://schemas.microsoft.com/office/drawing/2014/main" id="{0B19A4C5-9093-0942-AD28-596A61666E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95613" y="1524000"/>
            <a:ext cx="1958975" cy="65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3200">
                <a:solidFill>
                  <a:srgbClr val="0033CC"/>
                </a:solidFill>
                <a:latin typeface="Comic Sans MS" panose="030F0702030302020204" pitchFamily="66" charset="0"/>
              </a:defRPr>
            </a:lvl1pPr>
            <a:lvl2pPr marL="742950" indent="-285750">
              <a:buChar char=" "/>
              <a:defRPr sz="28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 marL="1600200" indent="-228600">
              <a:buChar char="–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 marL="2057400" indent="-228600"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marL="25146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marL="29718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marL="34290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marL="3886200" indent="-228600" eaLnBrk="0" fontAlgn="base" hangingPunct="0">
              <a:lnSpc>
                <a:spcPct val="95000"/>
              </a:lnSpc>
              <a:spcBef>
                <a:spcPct val="1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>
              <a:buClr>
                <a:schemeClr val="hlink"/>
              </a:buClr>
              <a:buSzPct val="85000"/>
              <a:defRPr/>
            </a:pPr>
            <a:r>
              <a:rPr lang="en-US" altLang="en-US" dirty="0">
                <a:solidFill>
                  <a:srgbClr val="9900CC"/>
                </a:solidFill>
                <a:latin typeface="+mn-lt"/>
              </a:rPr>
              <a:t>(hidden!)</a:t>
            </a:r>
          </a:p>
        </p:txBody>
      </p:sp>
      <p:sp>
        <p:nvSpPr>
          <p:cNvPr id="1402918" name="AutoShape 38">
            <a:extLst>
              <a:ext uri="{FF2B5EF4-FFF2-40B4-BE49-F238E27FC236}">
                <a16:creationId xmlns:a16="http://schemas.microsoft.com/office/drawing/2014/main" id="{1471C576-96A9-AE40-93E5-94E4F98A11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7600" y="3017838"/>
            <a:ext cx="314325" cy="166687"/>
          </a:xfrm>
          <a:prstGeom prst="roundRect">
            <a:avLst/>
          </a:prstGeom>
          <a:ln/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lIns="92075" tIns="46038" rIns="92075" bIns="46038" anchor="ctr"/>
          <a:lstStyle>
            <a:lvl1pPr marL="342900" indent="-342900">
              <a:spcBef>
                <a:spcPct val="0"/>
              </a:spcBef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1pPr>
            <a:lvl2pPr>
              <a:spcBef>
                <a:spcPct val="0"/>
              </a:spcBef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2pPr>
            <a:lvl3pPr>
              <a:spcBef>
                <a:spcPct val="0"/>
              </a:spcBef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3pPr>
            <a:lvl4pPr>
              <a:spcBef>
                <a:spcPct val="0"/>
              </a:spcBef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4pPr>
            <a:lvl5pPr>
              <a:spcBef>
                <a:spcPct val="0"/>
              </a:spcBef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omic Sans MS" panose="030F0702030302020204" pitchFamily="66" charset="0"/>
              </a:defRPr>
            </a:lvl9pPr>
          </a:lstStyle>
          <a:p>
            <a:pPr algn="ctr">
              <a:spcBef>
                <a:spcPct val="10000"/>
              </a:spcBef>
              <a:defRPr/>
            </a:pPr>
            <a:endParaRPr lang="en-US" altLang="en-US" sz="3200">
              <a:solidFill>
                <a:srgbClr val="0033CC"/>
              </a:solidFill>
            </a:endParaRPr>
          </a:p>
        </p:txBody>
      </p:sp>
      <p:sp>
        <p:nvSpPr>
          <p:cNvPr id="37900" name="Text Box 39">
            <a:extLst>
              <a:ext uri="{FF2B5EF4-FFF2-40B4-BE49-F238E27FC236}">
                <a16:creationId xmlns:a16="http://schemas.microsoft.com/office/drawing/2014/main" id="{3580E25A-0964-A44C-B144-E1A5D1835F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08713" y="2559050"/>
            <a:ext cx="184150" cy="555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10000"/>
              </a:spcBef>
            </a:pPr>
            <a:endParaRPr lang="en-US" altLang="en-US" sz="3200">
              <a:solidFill>
                <a:srgbClr val="0033CC"/>
              </a:solidFill>
              <a:latin typeface="Comic Sans MS" panose="030F0902030302020204" pitchFamily="66" charset="0"/>
            </a:endParaRPr>
          </a:p>
        </p:txBody>
      </p:sp>
      <p:sp>
        <p:nvSpPr>
          <p:cNvPr id="1402920" name="AutoShape 40">
            <a:extLst>
              <a:ext uri="{FF2B5EF4-FFF2-40B4-BE49-F238E27FC236}">
                <a16:creationId xmlns:a16="http://schemas.microsoft.com/office/drawing/2014/main" id="{CE265958-B07C-1A42-9B0D-5B6E746F56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29538" y="3286125"/>
            <a:ext cx="392112" cy="161925"/>
          </a:xfrm>
          <a:prstGeom prst="roundRect">
            <a:avLst>
              <a:gd name="adj" fmla="val 16667"/>
            </a:avLst>
          </a:prstGeom>
          <a:solidFill>
            <a:srgbClr val="9900CC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02921" name="AutoShape 41">
            <a:extLst>
              <a:ext uri="{FF2B5EF4-FFF2-40B4-BE49-F238E27FC236}">
                <a16:creationId xmlns:a16="http://schemas.microsoft.com/office/drawing/2014/main" id="{C9BAA606-96D3-C540-9416-4D3711942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39100" y="3113088"/>
            <a:ext cx="361950" cy="131762"/>
          </a:xfrm>
          <a:prstGeom prst="roundRect">
            <a:avLst/>
          </a:prstGeom>
          <a:ln/>
          <a:extLst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lIns="92075" tIns="46038" rIns="92075" bIns="46038" anchor="ctr"/>
          <a:lstStyle/>
          <a:p>
            <a:pPr>
              <a:defRPr/>
            </a:pPr>
            <a:endParaRPr lang="en-US"/>
          </a:p>
        </p:txBody>
      </p:sp>
      <p:sp>
        <p:nvSpPr>
          <p:cNvPr id="37903" name="AutoShape 48">
            <a:extLst>
              <a:ext uri="{FF2B5EF4-FFF2-40B4-BE49-F238E27FC236}">
                <a16:creationId xmlns:a16="http://schemas.microsoft.com/office/drawing/2014/main" id="{00EA9F1D-F1B2-D545-A793-48AEE5E565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2250" y="2714625"/>
            <a:ext cx="1343025" cy="942975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402929" name="AutoShape 49">
            <a:extLst>
              <a:ext uri="{FF2B5EF4-FFF2-40B4-BE49-F238E27FC236}">
                <a16:creationId xmlns:a16="http://schemas.microsoft.com/office/drawing/2014/main" id="{1847BF2F-3324-3C48-A93E-C80D2AACC1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9163" y="2559050"/>
            <a:ext cx="1350962" cy="1023938"/>
          </a:xfrm>
          <a:prstGeom prst="roundRect">
            <a:avLst>
              <a:gd name="adj" fmla="val 16667"/>
            </a:avLst>
          </a:prstGeom>
          <a:noFill/>
          <a:ln w="28575" algn="ctr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8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02884" grpId="0"/>
      <p:bldP spid="1402885" grpId="0"/>
      <p:bldP spid="1402914" grpId="0"/>
      <p:bldP spid="1402916" grpId="0"/>
      <p:bldP spid="140291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roblem Statement">
            <a:extLst>
              <a:ext uri="{FF2B5EF4-FFF2-40B4-BE49-F238E27FC236}">
                <a16:creationId xmlns:a16="http://schemas.microsoft.com/office/drawing/2014/main" id="{4878347D-2CB6-394F-8E47-EC6DD28F96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58863" y="180975"/>
            <a:ext cx="7399337" cy="103822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Regression Problem Setup</a:t>
            </a:r>
            <a:endParaRPr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2FF4565-7630-9445-B506-0BB5A44ABC1E}"/>
              </a:ext>
            </a:extLst>
          </p:cNvPr>
          <p:cNvGraphicFramePr>
            <a:graphicFrameLocks noGrp="1"/>
          </p:cNvGraphicFramePr>
          <p:nvPr/>
        </p:nvGraphicFramePr>
        <p:xfrm>
          <a:off x="3849688" y="1685925"/>
          <a:ext cx="5259388" cy="3806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4262">
                  <a:extLst>
                    <a:ext uri="{9D8B030D-6E8A-4147-A177-3AD203B41FA5}">
                      <a16:colId xmlns:a16="http://schemas.microsoft.com/office/drawing/2014/main" val="1723570370"/>
                    </a:ext>
                  </a:extLst>
                </a:gridCol>
                <a:gridCol w="1644262">
                  <a:extLst>
                    <a:ext uri="{9D8B030D-6E8A-4147-A177-3AD203B41FA5}">
                      <a16:colId xmlns:a16="http://schemas.microsoft.com/office/drawing/2014/main" val="3872207894"/>
                    </a:ext>
                  </a:extLst>
                </a:gridCol>
                <a:gridCol w="1970864">
                  <a:extLst>
                    <a:ext uri="{9D8B030D-6E8A-4147-A177-3AD203B41FA5}">
                      <a16:colId xmlns:a16="http://schemas.microsoft.com/office/drawing/2014/main" val="2647764112"/>
                    </a:ext>
                  </a:extLst>
                </a:gridCol>
              </a:tblGrid>
              <a:tr h="800395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Feature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Missing %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Avg</a:t>
                      </a:r>
                      <a:r>
                        <a:rPr lang="en-US" sz="1400" dirty="0"/>
                        <a:t> update frequency (hours)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3712425559"/>
                  </a:ext>
                </a:extLst>
              </a:tr>
              <a:tr h="3334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Heart Rate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1.6    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1.05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1963373720"/>
                  </a:ext>
                </a:extLst>
              </a:tr>
              <a:tr h="3334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Temperature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1.6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3.7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2300701638"/>
                  </a:ext>
                </a:extLst>
              </a:tr>
              <a:tr h="538547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Glasgow Coma Scale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1.6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17.33</a:t>
                      </a:r>
                    </a:p>
                    <a:p>
                      <a:pPr algn="ctr"/>
                      <a:endParaRPr lang="en-US" sz="1400" dirty="0"/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1570455612"/>
                  </a:ext>
                </a:extLst>
              </a:tr>
              <a:tr h="56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White Blood Cell Count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1.8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17.057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1735027853"/>
                  </a:ext>
                </a:extLst>
              </a:tr>
              <a:tr h="56694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Serum Glucose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2.8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4.03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1585532703"/>
                  </a:ext>
                </a:extLst>
              </a:tr>
              <a:tr h="3334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Urine Output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2.9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1.89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3568997329"/>
                  </a:ext>
                </a:extLst>
              </a:tr>
              <a:tr h="33349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/>
                        <a:t>NIDiasABP</a:t>
                      </a:r>
                      <a:endParaRPr lang="en-US" sz="1400" dirty="0"/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12.7</a:t>
                      </a:r>
                    </a:p>
                  </a:txBody>
                  <a:tcPr marL="91424" marR="91424" marT="45724" marB="457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1.87</a:t>
                      </a:r>
                    </a:p>
                  </a:txBody>
                  <a:tcPr marL="91424" marR="91424" marT="45724" marB="45724"/>
                </a:tc>
                <a:extLst>
                  <a:ext uri="{0D108BD9-81ED-4DB2-BD59-A6C34878D82A}">
                    <a16:rowId xmlns:a16="http://schemas.microsoft.com/office/drawing/2014/main" val="3457856111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67B94E2-4CDA-C14A-BB2B-BCEE2E02BF8D}"/>
              </a:ext>
            </a:extLst>
          </p:cNvPr>
          <p:cNvSpPr/>
          <p:nvPr/>
        </p:nvSpPr>
        <p:spPr>
          <a:xfrm>
            <a:off x="826348" y="3542757"/>
            <a:ext cx="2137513" cy="768096"/>
          </a:xfrm>
          <a:prstGeom prst="rect">
            <a:avLst/>
          </a:prstGeom>
          <a:ln/>
          <a:scene3d>
            <a:camera prst="orthographicFront"/>
            <a:lightRig rig="threePt" dir="t"/>
          </a:scene3d>
          <a:sp3d extrusionH="76200">
            <a:bevelT w="38100"/>
            <a:bevelB w="82550"/>
            <a:extrusionClr>
              <a:srgbClr val="FF0000"/>
            </a:extrusionClr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91440" bIns="91440"/>
          <a:lstStyle/>
          <a:p>
            <a:pPr algn="ctr">
              <a:defRPr/>
            </a:pPr>
            <a:endParaRPr lang="en-US" sz="1800" dirty="0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pic>
        <p:nvPicPr>
          <p:cNvPr id="50219" name="Picture 7">
            <a:extLst>
              <a:ext uri="{FF2B5EF4-FFF2-40B4-BE49-F238E27FC236}">
                <a16:creationId xmlns:a16="http://schemas.microsoft.com/office/drawing/2014/main" id="{1C9E706E-C4D0-D041-8E37-8BEF5E6364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63" b="3137"/>
          <a:stretch>
            <a:fillRect/>
          </a:stretch>
        </p:blipFill>
        <p:spPr bwMode="auto">
          <a:xfrm>
            <a:off x="620713" y="1804988"/>
            <a:ext cx="2776537" cy="1100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Down Arrow 8">
            <a:extLst>
              <a:ext uri="{FF2B5EF4-FFF2-40B4-BE49-F238E27FC236}">
                <a16:creationId xmlns:a16="http://schemas.microsoft.com/office/drawing/2014/main" id="{CBE7261A-ED91-A445-9364-5D386F6D61DA}"/>
              </a:ext>
            </a:extLst>
          </p:cNvPr>
          <p:cNvSpPr/>
          <p:nvPr/>
        </p:nvSpPr>
        <p:spPr>
          <a:xfrm>
            <a:off x="1688546" y="3159772"/>
            <a:ext cx="297390" cy="383209"/>
          </a:xfrm>
          <a:prstGeom prst="down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0223" name="TextBox 10">
            <a:extLst>
              <a:ext uri="{FF2B5EF4-FFF2-40B4-BE49-F238E27FC236}">
                <a16:creationId xmlns:a16="http://schemas.microsoft.com/office/drawing/2014/main" id="{95CB9FE3-0C2A-9143-BEF4-553D6A5D58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" y="1677988"/>
            <a:ext cx="40862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Selected patient’s time series data for </a:t>
            </a:r>
            <a:r>
              <a:rPr lang="en-US" altLang="en-US" sz="1200" b="1"/>
              <a:t>first</a:t>
            </a:r>
            <a:r>
              <a:rPr lang="en-US" altLang="en-US" sz="1200"/>
              <a:t> </a:t>
            </a:r>
            <a:r>
              <a:rPr lang="en-US" altLang="en-US" sz="1200" b="1"/>
              <a:t>48 hours</a:t>
            </a:r>
          </a:p>
        </p:txBody>
      </p:sp>
      <p:sp>
        <p:nvSpPr>
          <p:cNvPr id="12" name="Diamond 11">
            <a:extLst>
              <a:ext uri="{FF2B5EF4-FFF2-40B4-BE49-F238E27FC236}">
                <a16:creationId xmlns:a16="http://schemas.microsoft.com/office/drawing/2014/main" id="{9D971797-719F-6848-8C3E-74E4182E1FD0}"/>
              </a:ext>
            </a:extLst>
          </p:cNvPr>
          <p:cNvSpPr/>
          <p:nvPr/>
        </p:nvSpPr>
        <p:spPr>
          <a:xfrm>
            <a:off x="615471" y="4638243"/>
            <a:ext cx="2445735" cy="969288"/>
          </a:xfrm>
          <a:prstGeom prst="diamond">
            <a:avLst/>
          </a:prstGeom>
          <a:ln/>
          <a:scene3d>
            <a:camera prst="orthographicFront"/>
            <a:lightRig rig="threePt" dir="t"/>
          </a:scene3d>
          <a:sp3d>
            <a:bevelT w="57150"/>
            <a:bevelB w="44450"/>
          </a:sp3d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b="1" dirty="0">
              <a:solidFill>
                <a:schemeClr val="tx1"/>
              </a:solidFill>
              <a:latin typeface="Roboto Regular"/>
              <a:cs typeface="Roboto Regular"/>
            </a:endParaRPr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BB8FB750-9746-B641-BB12-4BB7009DF734}"/>
              </a:ext>
            </a:extLst>
          </p:cNvPr>
          <p:cNvSpPr/>
          <p:nvPr/>
        </p:nvSpPr>
        <p:spPr>
          <a:xfrm>
            <a:off x="1688546" y="4353388"/>
            <a:ext cx="297390" cy="344793"/>
          </a:xfrm>
          <a:prstGeom prst="down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cxnSp>
        <p:nvCxnSpPr>
          <p:cNvPr id="50230" name="Straight Arrow Connector 13">
            <a:extLst>
              <a:ext uri="{FF2B5EF4-FFF2-40B4-BE49-F238E27FC236}">
                <a16:creationId xmlns:a16="http://schemas.microsoft.com/office/drawing/2014/main" id="{D855B9D2-8C48-2E4A-A879-60D688BDF21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620713" y="3005138"/>
            <a:ext cx="2776537" cy="0"/>
          </a:xfrm>
          <a:prstGeom prst="straightConnector1">
            <a:avLst/>
          </a:prstGeom>
          <a:noFill/>
          <a:ln w="9525" algn="ctr">
            <a:solidFill>
              <a:schemeClr val="tx1"/>
            </a:solidFill>
            <a:round/>
            <a:headEnd/>
            <a:tailEnd type="triangle" w="med" len="med"/>
          </a:ln>
        </p:spPr>
      </p:cxnSp>
      <p:sp>
        <p:nvSpPr>
          <p:cNvPr id="50231" name="TextBox 15">
            <a:extLst>
              <a:ext uri="{FF2B5EF4-FFF2-40B4-BE49-F238E27FC236}">
                <a16:creationId xmlns:a16="http://schemas.microsoft.com/office/drawing/2014/main" id="{DDDE7461-3AA0-5842-9EDC-99502FE5D5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0438" y="2968625"/>
            <a:ext cx="6588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12</a:t>
            </a:r>
          </a:p>
        </p:txBody>
      </p:sp>
      <p:sp>
        <p:nvSpPr>
          <p:cNvPr id="50232" name="TextBox 18">
            <a:extLst>
              <a:ext uri="{FF2B5EF4-FFF2-40B4-BE49-F238E27FC236}">
                <a16:creationId xmlns:a16="http://schemas.microsoft.com/office/drawing/2014/main" id="{04D92AE2-BA2A-094E-B548-E1BD1E6562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62088" y="2968625"/>
            <a:ext cx="6588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24</a:t>
            </a:r>
          </a:p>
        </p:txBody>
      </p:sp>
      <p:sp>
        <p:nvSpPr>
          <p:cNvPr id="50233" name="TextBox 19">
            <a:extLst>
              <a:ext uri="{FF2B5EF4-FFF2-40B4-BE49-F238E27FC236}">
                <a16:creationId xmlns:a16="http://schemas.microsoft.com/office/drawing/2014/main" id="{8736EFF4-DCAE-404A-B03A-CAE77DBCB3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2638" y="2965450"/>
            <a:ext cx="658812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36</a:t>
            </a:r>
          </a:p>
        </p:txBody>
      </p:sp>
      <p:sp>
        <p:nvSpPr>
          <p:cNvPr id="50234" name="TextBox 20">
            <a:extLst>
              <a:ext uri="{FF2B5EF4-FFF2-40B4-BE49-F238E27FC236}">
                <a16:creationId xmlns:a16="http://schemas.microsoft.com/office/drawing/2014/main" id="{CE550AD2-A58E-1A46-93F6-26A803510F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7463" y="2963863"/>
            <a:ext cx="658812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48</a:t>
            </a:r>
          </a:p>
        </p:txBody>
      </p:sp>
      <p:sp>
        <p:nvSpPr>
          <p:cNvPr id="50235" name="TextBox 21">
            <a:extLst>
              <a:ext uri="{FF2B5EF4-FFF2-40B4-BE49-F238E27FC236}">
                <a16:creationId xmlns:a16="http://schemas.microsoft.com/office/drawing/2014/main" id="{7D6C6E3D-7501-CA46-94BD-345988BD80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82900" y="2982913"/>
            <a:ext cx="982663" cy="215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/>
              <a:t>Time(hours)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0452E1A-292E-1140-B8A6-3AA8DA106583}"/>
              </a:ext>
            </a:extLst>
          </p:cNvPr>
          <p:cNvSpPr/>
          <p:nvPr/>
        </p:nvSpPr>
        <p:spPr>
          <a:xfrm>
            <a:off x="2711450" y="1917700"/>
            <a:ext cx="685800" cy="987425"/>
          </a:xfrm>
          <a:prstGeom prst="rect">
            <a:avLst/>
          </a:prstGeom>
          <a:solidFill>
            <a:schemeClr val="dk1">
              <a:alpha val="8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0237" name="TextBox 17">
            <a:extLst>
              <a:ext uri="{FF2B5EF4-FFF2-40B4-BE49-F238E27FC236}">
                <a16:creationId xmlns:a16="http://schemas.microsoft.com/office/drawing/2014/main" id="{A986AA71-1C59-EA45-9823-591346CFA8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47788" y="4729163"/>
            <a:ext cx="1095375" cy="892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 b="1">
                <a:latin typeface="Roboto Regular"/>
                <a:ea typeface="Roboto Regular"/>
                <a:cs typeface="Roboto Regular"/>
              </a:rPr>
              <a:t>Patient’s Length of Stay(days)</a:t>
            </a:r>
          </a:p>
          <a:p>
            <a:endParaRPr lang="en-US" altLang="en-US" sz="1000"/>
          </a:p>
        </p:txBody>
      </p:sp>
      <p:sp>
        <p:nvSpPr>
          <p:cNvPr id="50238" name="TextBox 22">
            <a:extLst>
              <a:ext uri="{FF2B5EF4-FFF2-40B4-BE49-F238E27FC236}">
                <a16:creationId xmlns:a16="http://schemas.microsoft.com/office/drawing/2014/main" id="{26167A84-7BB1-E846-B52E-B7715CE5BC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2163" y="3668713"/>
            <a:ext cx="2298700" cy="615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2000" b="1">
                <a:latin typeface="Roboto Regular"/>
                <a:ea typeface="Roboto Regular"/>
                <a:cs typeface="Roboto Regular"/>
              </a:rPr>
              <a:t>Prediction Model</a:t>
            </a:r>
          </a:p>
          <a:p>
            <a:endParaRPr lang="en-US" altLang="en-US" sz="1400"/>
          </a:p>
        </p:txBody>
      </p:sp>
      <p:sp>
        <p:nvSpPr>
          <p:cNvPr id="50239" name="TextBox 2">
            <a:extLst>
              <a:ext uri="{FF2B5EF4-FFF2-40B4-BE49-F238E27FC236}">
                <a16:creationId xmlns:a16="http://schemas.microsoft.com/office/drawing/2014/main" id="{812B9AED-341B-1A4E-B3AA-CBBBFE9465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138" y="1912938"/>
            <a:ext cx="2719387" cy="15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400">
                <a:hlinkClick r:id="rId4"/>
              </a:rPr>
              <a:t>Source</a:t>
            </a:r>
            <a:r>
              <a:rPr lang="en-US" altLang="en-US" sz="400"/>
              <a:t> </a:t>
            </a:r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Baseline models">
            <a:extLst>
              <a:ext uri="{FF2B5EF4-FFF2-40B4-BE49-F238E27FC236}">
                <a16:creationId xmlns:a16="http://schemas.microsoft.com/office/drawing/2014/main" id="{0743504E-3F5A-2B44-9176-988365BA07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34975" y="144463"/>
            <a:ext cx="8251825" cy="1370012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Baseline </a:t>
            </a:r>
            <a:r>
              <a:rPr lang="en-US" dirty="0"/>
              <a:t>M</a:t>
            </a:r>
            <a:r>
              <a:rPr dirty="0"/>
              <a:t>odels</a:t>
            </a:r>
            <a:r>
              <a:rPr lang="en-US" dirty="0"/>
              <a:t> (5 regression models)</a:t>
            </a:r>
            <a:endParaRPr dirty="0"/>
          </a:p>
        </p:txBody>
      </p:sp>
      <p:sp>
        <p:nvSpPr>
          <p:cNvPr id="134" name="Min, Max, Mean, First and Last for each of the 7 variables…">
            <a:extLst>
              <a:ext uri="{FF2B5EF4-FFF2-40B4-BE49-F238E27FC236}">
                <a16:creationId xmlns:a16="http://schemas.microsoft.com/office/drawing/2014/main" id="{69274062-4343-C44E-A12A-4E7E4B89EA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66725" y="1624013"/>
            <a:ext cx="4165600" cy="3570287"/>
          </a:xfrm>
        </p:spPr>
        <p:txBody>
          <a:bodyPr/>
          <a:lstStyle/>
          <a:p>
            <a:pPr eaLnBrk="1" hangingPunct="1"/>
            <a:r>
              <a:rPr lang="en-US" altLang="en-US" sz="2800"/>
              <a:t>Flattened Features :</a:t>
            </a:r>
          </a:p>
        </p:txBody>
      </p:sp>
      <p:pic>
        <p:nvPicPr>
          <p:cNvPr id="4" name="Screen Shot 2018-10-01 at 18.33.43.png" descr="Screen Shot 2018-10-01 at 18.33.43.png">
            <a:extLst>
              <a:ext uri="{FF2B5EF4-FFF2-40B4-BE49-F238E27FC236}">
                <a16:creationId xmlns:a16="http://schemas.microsoft.com/office/drawing/2014/main" id="{6D5359E5-4D60-694C-A7A3-444404D0926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235" r="48311" b="20731"/>
          <a:stretch/>
        </p:blipFill>
        <p:spPr>
          <a:xfrm>
            <a:off x="4346575" y="1712913"/>
            <a:ext cx="4138613" cy="3589337"/>
          </a:xfrm>
          <a:prstGeom prst="rect">
            <a:avLst/>
          </a:prstGeom>
          <a:solidFill>
            <a:schemeClr val="accent2">
              <a:alpha val="0"/>
            </a:schemeClr>
          </a:solidFill>
          <a:ln w="12700">
            <a:solidFill>
              <a:schemeClr val="tx2">
                <a:lumMod val="60000"/>
                <a:lumOff val="40000"/>
              </a:schemeClr>
            </a:solidFill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1C87C5-B350-A746-8361-DAD603D8C3FA}"/>
              </a:ext>
            </a:extLst>
          </p:cNvPr>
          <p:cNvSpPr txBox="1"/>
          <p:nvPr/>
        </p:nvSpPr>
        <p:spPr>
          <a:xfrm>
            <a:off x="4470935" y="4402145"/>
            <a:ext cx="1116530" cy="2616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rgbClr val="114C43"/>
                </a:solidFill>
                <a:highlight>
                  <a:srgbClr val="00FFFF"/>
                </a:highlight>
                <a:latin typeface="Athelas" panose="02000503000000020003" pitchFamily="2" charset="77"/>
              </a:rPr>
              <a:t>HR Minimum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851AA0-8D81-8440-BF55-FC0429AB7FB4}"/>
              </a:ext>
            </a:extLst>
          </p:cNvPr>
          <p:cNvSpPr txBox="1"/>
          <p:nvPr/>
        </p:nvSpPr>
        <p:spPr>
          <a:xfrm>
            <a:off x="6939152" y="4679145"/>
            <a:ext cx="1116530" cy="27699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200" b="1" dirty="0">
                <a:solidFill>
                  <a:srgbClr val="114C43"/>
                </a:solidFill>
                <a:highlight>
                  <a:srgbClr val="C0C0C0"/>
                </a:highlight>
                <a:latin typeface="Athelas" panose="02000503000000020003" pitchFamily="2" charset="77"/>
              </a:rPr>
              <a:t>BP Minimum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F86401-9900-1141-8421-CCC72C73E246}"/>
              </a:ext>
            </a:extLst>
          </p:cNvPr>
          <p:cNvSpPr txBox="1"/>
          <p:nvPr/>
        </p:nvSpPr>
        <p:spPr>
          <a:xfrm>
            <a:off x="6158482" y="2737198"/>
            <a:ext cx="1116530" cy="2616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rgbClr val="C00000"/>
                </a:solidFill>
                <a:highlight>
                  <a:srgbClr val="00FFFF"/>
                </a:highlight>
                <a:latin typeface="Athelas" panose="02000503000000020003" pitchFamily="2" charset="77"/>
              </a:rPr>
              <a:t>HR Maximum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264803-2215-4541-AC69-C2B4BED8CF2F}"/>
              </a:ext>
            </a:extLst>
          </p:cNvPr>
          <p:cNvSpPr txBox="1"/>
          <p:nvPr/>
        </p:nvSpPr>
        <p:spPr>
          <a:xfrm>
            <a:off x="7428783" y="2538693"/>
            <a:ext cx="1116530" cy="2616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rgbClr val="C00000"/>
                </a:solidFill>
                <a:highlight>
                  <a:srgbClr val="C0C0C0"/>
                </a:highlight>
                <a:latin typeface="Athelas" panose="02000503000000020003" pitchFamily="2" charset="77"/>
              </a:rPr>
              <a:t>BP Maximum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7E169C-EE19-A34A-94DF-B6B821B40E62}"/>
              </a:ext>
            </a:extLst>
          </p:cNvPr>
          <p:cNvSpPr/>
          <p:nvPr/>
        </p:nvSpPr>
        <p:spPr>
          <a:xfrm>
            <a:off x="5426379" y="4020043"/>
            <a:ext cx="885179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rgbClr val="F77F00"/>
                </a:solidFill>
                <a:highlight>
                  <a:srgbClr val="C0C0C0"/>
                </a:highlight>
                <a:latin typeface="Athelas" panose="02000503000000020003" pitchFamily="2" charset="77"/>
              </a:rPr>
              <a:t>BP Average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1133E66-1AFD-6D44-A002-1FE816CA4A52}"/>
              </a:ext>
            </a:extLst>
          </p:cNvPr>
          <p:cNvSpPr/>
          <p:nvPr/>
        </p:nvSpPr>
        <p:spPr>
          <a:xfrm>
            <a:off x="5587466" y="3194319"/>
            <a:ext cx="918841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rgbClr val="F77F00"/>
                </a:solidFill>
                <a:highlight>
                  <a:srgbClr val="00FFFF"/>
                </a:highlight>
                <a:latin typeface="Athelas" panose="02000503000000020003" pitchFamily="2" charset="77"/>
              </a:rPr>
              <a:t>HR Average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C15932-038D-0641-8CB1-9513DA0F2092}"/>
              </a:ext>
            </a:extLst>
          </p:cNvPr>
          <p:cNvSpPr/>
          <p:nvPr/>
        </p:nvSpPr>
        <p:spPr>
          <a:xfrm>
            <a:off x="4413603" y="2677193"/>
            <a:ext cx="839005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solidFill>
                  <a:schemeClr val="accent5"/>
                </a:solidFill>
                <a:highlight>
                  <a:srgbClr val="C0C0C0"/>
                </a:highlight>
                <a:latin typeface="Athelas" panose="02000503000000020003" pitchFamily="2" charset="77"/>
              </a:rPr>
              <a:t>BP Earliest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8A1D15-9352-3E47-9941-9E0E97D69F57}"/>
              </a:ext>
            </a:extLst>
          </p:cNvPr>
          <p:cNvSpPr/>
          <p:nvPr/>
        </p:nvSpPr>
        <p:spPr>
          <a:xfrm>
            <a:off x="4470936" y="4566900"/>
            <a:ext cx="984669" cy="26161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chemeClr val="accent5"/>
                </a:solidFill>
                <a:highlight>
                  <a:srgbClr val="00FFFF"/>
                </a:highlight>
                <a:latin typeface="Athelas" panose="02000503000000020003" pitchFamily="2" charset="77"/>
              </a:rPr>
              <a:t>HR Earliest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9ABB2A-6994-DD42-96FD-18E3B6834386}"/>
              </a:ext>
            </a:extLst>
          </p:cNvPr>
          <p:cNvSpPr/>
          <p:nvPr/>
        </p:nvSpPr>
        <p:spPr>
          <a:xfrm>
            <a:off x="7852587" y="3805375"/>
            <a:ext cx="702436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highlight>
                  <a:srgbClr val="C0C0C0"/>
                </a:highlight>
                <a:latin typeface="Athelas" panose="02000503000000020003" pitchFamily="2" charset="77"/>
              </a:rPr>
              <a:t>BP Last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A784D4E-645F-BA40-97B1-C5D3E322B1B9}"/>
              </a:ext>
            </a:extLst>
          </p:cNvPr>
          <p:cNvSpPr/>
          <p:nvPr/>
        </p:nvSpPr>
        <p:spPr>
          <a:xfrm>
            <a:off x="7812555" y="3592756"/>
            <a:ext cx="702436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highlight>
                  <a:srgbClr val="00FFFF"/>
                </a:highlight>
                <a:latin typeface="Athelas" panose="02000503000000020003" pitchFamily="2" charset="77"/>
              </a:rPr>
              <a:t>HR Last</a:t>
            </a:r>
          </a:p>
        </p:txBody>
      </p:sp>
      <p:sp>
        <p:nvSpPr>
          <p:cNvPr id="11" name="Multiply 10">
            <a:extLst>
              <a:ext uri="{FF2B5EF4-FFF2-40B4-BE49-F238E27FC236}">
                <a16:creationId xmlns:a16="http://schemas.microsoft.com/office/drawing/2014/main" id="{D3FBC316-62DC-3042-8A35-641ADA5DE97C}"/>
              </a:ext>
            </a:extLst>
          </p:cNvPr>
          <p:cNvSpPr/>
          <p:nvPr/>
        </p:nvSpPr>
        <p:spPr>
          <a:xfrm>
            <a:off x="6803587" y="2923414"/>
            <a:ext cx="125129" cy="119269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9" name="Multiply 18">
            <a:extLst>
              <a:ext uri="{FF2B5EF4-FFF2-40B4-BE49-F238E27FC236}">
                <a16:creationId xmlns:a16="http://schemas.microsoft.com/office/drawing/2014/main" id="{549EA2D8-CBE0-7A45-951F-3B5EA65B718A}"/>
              </a:ext>
            </a:extLst>
          </p:cNvPr>
          <p:cNvSpPr/>
          <p:nvPr/>
        </p:nvSpPr>
        <p:spPr>
          <a:xfrm>
            <a:off x="7438396" y="2538694"/>
            <a:ext cx="125129" cy="119269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0" name="Multiply 19">
            <a:extLst>
              <a:ext uri="{FF2B5EF4-FFF2-40B4-BE49-F238E27FC236}">
                <a16:creationId xmlns:a16="http://schemas.microsoft.com/office/drawing/2014/main" id="{766A6D80-616B-7E4B-BC11-7CE7CA7F393C}"/>
              </a:ext>
            </a:extLst>
          </p:cNvPr>
          <p:cNvSpPr/>
          <p:nvPr/>
        </p:nvSpPr>
        <p:spPr>
          <a:xfrm>
            <a:off x="7881938" y="3783013"/>
            <a:ext cx="125412" cy="119062"/>
          </a:xfrm>
          <a:prstGeom prst="mathMultiply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chemeClr val="tx1"/>
              </a:solidFill>
              <a:latin typeface="Roboto Regular"/>
              <a:cs typeface="Roboto Regular"/>
            </a:endParaRPr>
          </a:p>
        </p:txBody>
      </p:sp>
      <p:sp>
        <p:nvSpPr>
          <p:cNvPr id="21" name="Multiply 20">
            <a:extLst>
              <a:ext uri="{FF2B5EF4-FFF2-40B4-BE49-F238E27FC236}">
                <a16:creationId xmlns:a16="http://schemas.microsoft.com/office/drawing/2014/main" id="{BC921468-1997-4E4F-A573-5D97473696CB}"/>
              </a:ext>
            </a:extLst>
          </p:cNvPr>
          <p:cNvSpPr/>
          <p:nvPr/>
        </p:nvSpPr>
        <p:spPr>
          <a:xfrm>
            <a:off x="6289675" y="3398838"/>
            <a:ext cx="125413" cy="119062"/>
          </a:xfrm>
          <a:prstGeom prst="mathMultiply">
            <a:avLst/>
          </a:prstGeom>
          <a:solidFill>
            <a:srgbClr val="F77F00"/>
          </a:solidFill>
          <a:ln>
            <a:solidFill>
              <a:srgbClr val="F77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2" name="Multiply 21">
            <a:extLst>
              <a:ext uri="{FF2B5EF4-FFF2-40B4-BE49-F238E27FC236}">
                <a16:creationId xmlns:a16="http://schemas.microsoft.com/office/drawing/2014/main" id="{253FFE4A-F862-9641-8D96-0E25F4C9499B}"/>
              </a:ext>
            </a:extLst>
          </p:cNvPr>
          <p:cNvSpPr/>
          <p:nvPr/>
        </p:nvSpPr>
        <p:spPr>
          <a:xfrm>
            <a:off x="5807075" y="3937000"/>
            <a:ext cx="123825" cy="119063"/>
          </a:xfrm>
          <a:prstGeom prst="mathMultiply">
            <a:avLst/>
          </a:prstGeom>
          <a:solidFill>
            <a:srgbClr val="F77F00"/>
          </a:solidFill>
          <a:ln>
            <a:solidFill>
              <a:srgbClr val="F77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3" name="Multiply 22">
            <a:extLst>
              <a:ext uri="{FF2B5EF4-FFF2-40B4-BE49-F238E27FC236}">
                <a16:creationId xmlns:a16="http://schemas.microsoft.com/office/drawing/2014/main" id="{278A7D98-BA77-754D-B954-25AF4A0DAA11}"/>
              </a:ext>
            </a:extLst>
          </p:cNvPr>
          <p:cNvSpPr/>
          <p:nvPr/>
        </p:nvSpPr>
        <p:spPr>
          <a:xfrm>
            <a:off x="4562475" y="4283075"/>
            <a:ext cx="125413" cy="119063"/>
          </a:xfrm>
          <a:prstGeom prst="mathMultiply">
            <a:avLst/>
          </a:prstGeom>
          <a:solidFill>
            <a:srgbClr val="114C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4" name="Multiply 23">
            <a:extLst>
              <a:ext uri="{FF2B5EF4-FFF2-40B4-BE49-F238E27FC236}">
                <a16:creationId xmlns:a16="http://schemas.microsoft.com/office/drawing/2014/main" id="{6654CFA8-055A-F440-B8BD-95FDAC068A38}"/>
              </a:ext>
            </a:extLst>
          </p:cNvPr>
          <p:cNvSpPr/>
          <p:nvPr/>
        </p:nvSpPr>
        <p:spPr>
          <a:xfrm>
            <a:off x="7842250" y="4702175"/>
            <a:ext cx="125413" cy="119063"/>
          </a:xfrm>
          <a:prstGeom prst="mathMultiply">
            <a:avLst/>
          </a:prstGeom>
          <a:solidFill>
            <a:srgbClr val="114C4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5" name="Multiply 24">
            <a:extLst>
              <a:ext uri="{FF2B5EF4-FFF2-40B4-BE49-F238E27FC236}">
                <a16:creationId xmlns:a16="http://schemas.microsoft.com/office/drawing/2014/main" id="{24F5A16A-9855-EC44-BC54-AA88D909D0EC}"/>
              </a:ext>
            </a:extLst>
          </p:cNvPr>
          <p:cNvSpPr/>
          <p:nvPr/>
        </p:nvSpPr>
        <p:spPr>
          <a:xfrm>
            <a:off x="4498975" y="2817813"/>
            <a:ext cx="125413" cy="120650"/>
          </a:xfrm>
          <a:prstGeom prst="mathMultiply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6" name="Multiply 25">
            <a:extLst>
              <a:ext uri="{FF2B5EF4-FFF2-40B4-BE49-F238E27FC236}">
                <a16:creationId xmlns:a16="http://schemas.microsoft.com/office/drawing/2014/main" id="{E7AB5113-59EE-A648-9980-4AE17F938120}"/>
              </a:ext>
            </a:extLst>
          </p:cNvPr>
          <p:cNvSpPr/>
          <p:nvPr/>
        </p:nvSpPr>
        <p:spPr>
          <a:xfrm>
            <a:off x="4562475" y="4184650"/>
            <a:ext cx="125413" cy="119063"/>
          </a:xfrm>
          <a:prstGeom prst="mathMultiply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AFF26-48D9-CE4D-BC26-1DD708C1D1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67550" y="2003425"/>
            <a:ext cx="987425" cy="276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>
                <a:solidFill>
                  <a:srgbClr val="13EED4"/>
                </a:solidFill>
              </a:rPr>
              <a:t>Heart Rate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2E9D968-F741-BD46-BBE7-2A21E33C09AD}"/>
              </a:ext>
            </a:extLst>
          </p:cNvPr>
          <p:cNvSpPr txBox="1"/>
          <p:nvPr/>
        </p:nvSpPr>
        <p:spPr>
          <a:xfrm>
            <a:off x="7059613" y="2236788"/>
            <a:ext cx="1268412" cy="260350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sz="1100" b="1" dirty="0">
                <a:solidFill>
                  <a:schemeClr val="accent2">
                    <a:lumMod val="50000"/>
                  </a:schemeClr>
                </a:solidFill>
              </a:rPr>
              <a:t>Blood Pressure</a:t>
            </a:r>
          </a:p>
        </p:txBody>
      </p:sp>
      <p:sp>
        <p:nvSpPr>
          <p:cNvPr id="52254" name="TextBox 5">
            <a:extLst>
              <a:ext uri="{FF2B5EF4-FFF2-40B4-BE49-F238E27FC236}">
                <a16:creationId xmlns:a16="http://schemas.microsoft.com/office/drawing/2014/main" id="{8F9192DC-6443-0F4C-92F2-DA9FFEB3101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35413" y="1712913"/>
            <a:ext cx="509587" cy="46037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52255" name="TextBox 27">
            <a:extLst>
              <a:ext uri="{FF2B5EF4-FFF2-40B4-BE49-F238E27FC236}">
                <a16:creationId xmlns:a16="http://schemas.microsoft.com/office/drawing/2014/main" id="{66449688-7CB7-2F4E-8B23-5C28397DC13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32800" y="1666875"/>
            <a:ext cx="50800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52256" name="TextBox 28">
            <a:extLst>
              <a:ext uri="{FF2B5EF4-FFF2-40B4-BE49-F238E27FC236}">
                <a16:creationId xmlns:a16="http://schemas.microsoft.com/office/drawing/2014/main" id="{79F88ADE-7266-7C40-AFA5-CDBFD14CED70}"/>
              </a:ext>
            </a:extLst>
          </p:cNvPr>
          <p:cNvSpPr txBox="1">
            <a:spLocks noChangeArrowheads="1"/>
          </p:cNvSpPr>
          <p:nvPr/>
        </p:nvSpPr>
        <p:spPr bwMode="auto">
          <a:xfrm rot="5400000">
            <a:off x="6231732" y="5144293"/>
            <a:ext cx="412750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1B81C1-40F0-224B-8E49-769017F66C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95938" y="5160963"/>
            <a:ext cx="2817812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Time (in hours)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39DA1CB-F848-6A41-ADD1-37669FC6A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3213" y="3073400"/>
            <a:ext cx="368300" cy="15700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     Value</a:t>
            </a:r>
          </a:p>
        </p:txBody>
      </p:sp>
      <p:sp>
        <p:nvSpPr>
          <p:cNvPr id="52259" name="TextBox 31">
            <a:extLst>
              <a:ext uri="{FF2B5EF4-FFF2-40B4-BE49-F238E27FC236}">
                <a16:creationId xmlns:a16="http://schemas.microsoft.com/office/drawing/2014/main" id="{687EAB69-5A30-D74F-8E04-9ABCB94DE07D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6338888" y="1495425"/>
            <a:ext cx="153987" cy="4619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747F5A-16A2-604D-A9D7-7A532E1588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1800" y="1743075"/>
            <a:ext cx="512445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>
                <a:latin typeface="Athelas" panose="02000503000000020003" pitchFamily="2" charset="77"/>
              </a:rPr>
              <a:t>Annotated example for a given patient and 2 physiological measurement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FD8722D-9A8F-2D4F-AFEA-93FDD796D20C}"/>
              </a:ext>
            </a:extLst>
          </p:cNvPr>
          <p:cNvSpPr txBox="1"/>
          <p:nvPr/>
        </p:nvSpPr>
        <p:spPr>
          <a:xfrm>
            <a:off x="441325" y="2170113"/>
            <a:ext cx="201612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b="1" dirty="0">
                <a:solidFill>
                  <a:srgbClr val="114C43"/>
                </a:solidFill>
              </a:rPr>
              <a:t>Minimum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8328BC-0D78-734A-BE81-C8A30BBCAB4B}"/>
              </a:ext>
            </a:extLst>
          </p:cNvPr>
          <p:cNvSpPr txBox="1"/>
          <p:nvPr/>
        </p:nvSpPr>
        <p:spPr>
          <a:xfrm>
            <a:off x="449263" y="2640013"/>
            <a:ext cx="253047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b="1" dirty="0">
                <a:solidFill>
                  <a:srgbClr val="C00000"/>
                </a:solidFill>
              </a:rPr>
              <a:t>Maximum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F3BE240-94E9-B64F-8267-A714A9C4D8E6}"/>
              </a:ext>
            </a:extLst>
          </p:cNvPr>
          <p:cNvSpPr txBox="1"/>
          <p:nvPr/>
        </p:nvSpPr>
        <p:spPr>
          <a:xfrm>
            <a:off x="454025" y="3132138"/>
            <a:ext cx="1601788" cy="830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b="1" dirty="0">
                <a:solidFill>
                  <a:srgbClr val="F77F00"/>
                </a:solidFill>
              </a:rPr>
              <a:t>Average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594F809-E128-814D-81AA-4A06F74829A0}"/>
              </a:ext>
            </a:extLst>
          </p:cNvPr>
          <p:cNvSpPr txBox="1"/>
          <p:nvPr/>
        </p:nvSpPr>
        <p:spPr>
          <a:xfrm>
            <a:off x="466725" y="3602038"/>
            <a:ext cx="2517775" cy="83026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Earliest 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1513E1-5EF7-3F47-85D0-C507A0C9D2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075" y="4144963"/>
            <a:ext cx="2443163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US" altLang="en-US" b="1"/>
              <a:t>Last</a:t>
            </a:r>
            <a:endParaRPr lang="en-US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 nodeType="clickPar">
                      <p:stCondLst>
                        <p:cond delay="indefinite"/>
                      </p:stCondLst>
                      <p:childTnLst>
                        <p:par>
                          <p:cTn id="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7" grpId="0" animBg="1"/>
      <p:bldP spid="10" grpId="0"/>
      <p:bldP spid="18" grpId="0" animBg="1"/>
      <p:bldP spid="17" grpId="0"/>
      <p:bldP spid="31" grpId="0"/>
      <p:bldP spid="33" grpId="0"/>
      <p:bldP spid="34" grpId="0"/>
      <p:bldP spid="35" grpId="0"/>
      <p:bldP spid="3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Visualization of Data for a single patient">
            <a:extLst>
              <a:ext uri="{FF2B5EF4-FFF2-40B4-BE49-F238E27FC236}">
                <a16:creationId xmlns:a16="http://schemas.microsoft.com/office/drawing/2014/main" id="{818760C3-D1BB-9846-9206-62D93D922D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7688" y="152400"/>
            <a:ext cx="8305800" cy="1423988"/>
          </a:xfrm>
        </p:spPr>
        <p:txBody>
          <a:bodyPr/>
          <a:lstStyle>
            <a:lvl1pPr defTabSz="484886">
              <a:defRPr sz="6640"/>
            </a:lvl1pPr>
          </a:lstStyle>
          <a:p>
            <a:pPr eaLnBrk="1" hangingPunct="1">
              <a:defRPr/>
            </a:pPr>
            <a:r>
              <a:rPr lang="en-US" sz="2600" dirty="0"/>
              <a:t>Motivation for our model</a:t>
            </a:r>
            <a:endParaRPr sz="2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CB4D9A-C54F-C242-A019-C431B5E66C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3556000"/>
            <a:ext cx="34607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en-US" b="1"/>
              <a:t>Robust </a:t>
            </a:r>
            <a:r>
              <a:rPr lang="en-US" altLang="en-US"/>
              <a:t>Learning</a:t>
            </a:r>
          </a:p>
          <a:p>
            <a:pPr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en-US" alt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9ADCF3A-D3E7-BD41-93BC-657C9F0D37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1827213"/>
            <a:ext cx="4487863" cy="146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defTabSz="239713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 defTabSz="239713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 defTabSz="239713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 defTabSz="239713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 defTabSz="239713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defTabSz="2397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defTabSz="2397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defTabSz="2397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defTabSz="2397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ts val="1688"/>
              </a:spcBef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en-US" sz="2500" b="1"/>
              <a:t>Dynamics</a:t>
            </a:r>
            <a:r>
              <a:rPr lang="en-US" altLang="en-US" sz="2500"/>
              <a:t> of Physiological Signals </a:t>
            </a:r>
          </a:p>
          <a:p>
            <a:pPr>
              <a:spcBef>
                <a:spcPts val="1688"/>
              </a:spcBef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en-US" altLang="en-US" sz="2500" b="1"/>
              <a:t>Interpretability</a:t>
            </a:r>
          </a:p>
        </p:txBody>
      </p:sp>
      <p:pic>
        <p:nvPicPr>
          <p:cNvPr id="140" name="Screen Shot 2018-10-01 at 18.33.43.png" descr="Screen Shot 2018-10-01 at 18.33.43.png">
            <a:extLst>
              <a:ext uri="{FF2B5EF4-FFF2-40B4-BE49-F238E27FC236}">
                <a16:creationId xmlns:a16="http://schemas.microsoft.com/office/drawing/2014/main" id="{E80E53C1-FDF7-7B43-A743-69F0DC22A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846" r="1408" b="13246"/>
          <a:stretch>
            <a:fillRect/>
          </a:stretch>
        </p:blipFill>
        <p:spPr bwMode="auto">
          <a:xfrm>
            <a:off x="4487863" y="1652588"/>
            <a:ext cx="4656137" cy="3830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" name="Left-Right Arrow 2">
            <a:extLst>
              <a:ext uri="{FF2B5EF4-FFF2-40B4-BE49-F238E27FC236}">
                <a16:creationId xmlns:a16="http://schemas.microsoft.com/office/drawing/2014/main" id="{DF41CFA6-D1AE-D045-BE6B-E6BC4962CEB7}"/>
              </a:ext>
            </a:extLst>
          </p:cNvPr>
          <p:cNvSpPr/>
          <p:nvPr/>
        </p:nvSpPr>
        <p:spPr>
          <a:xfrm>
            <a:off x="6164704" y="3677004"/>
            <a:ext cx="829737" cy="168768"/>
          </a:xfrm>
          <a:prstGeom prst="left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F44FD9ED-0678-5A47-BAF7-60F79AB5A04B}"/>
              </a:ext>
            </a:extLst>
          </p:cNvPr>
          <p:cNvSpPr/>
          <p:nvPr/>
        </p:nvSpPr>
        <p:spPr>
          <a:xfrm>
            <a:off x="5306605" y="3761387"/>
            <a:ext cx="829737" cy="168768"/>
          </a:xfrm>
          <a:prstGeom prst="leftRightArrow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4" name="Multiply 3">
            <a:extLst>
              <a:ext uri="{FF2B5EF4-FFF2-40B4-BE49-F238E27FC236}">
                <a16:creationId xmlns:a16="http://schemas.microsoft.com/office/drawing/2014/main" id="{334C00A8-FEFF-A24F-99E1-A6B4F021EF84}"/>
              </a:ext>
            </a:extLst>
          </p:cNvPr>
          <p:cNvSpPr/>
          <p:nvPr/>
        </p:nvSpPr>
        <p:spPr>
          <a:xfrm>
            <a:off x="5303859" y="3595238"/>
            <a:ext cx="151094" cy="11251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9" name="Multiply 8">
            <a:extLst>
              <a:ext uri="{FF2B5EF4-FFF2-40B4-BE49-F238E27FC236}">
                <a16:creationId xmlns:a16="http://schemas.microsoft.com/office/drawing/2014/main" id="{1E3DD12F-6603-2440-B097-66F515A0AB04}"/>
              </a:ext>
            </a:extLst>
          </p:cNvPr>
          <p:cNvSpPr/>
          <p:nvPr/>
        </p:nvSpPr>
        <p:spPr>
          <a:xfrm>
            <a:off x="6013608" y="3595238"/>
            <a:ext cx="151094" cy="11251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0" name="Multiply 9">
            <a:extLst>
              <a:ext uri="{FF2B5EF4-FFF2-40B4-BE49-F238E27FC236}">
                <a16:creationId xmlns:a16="http://schemas.microsoft.com/office/drawing/2014/main" id="{D82A52DC-3DEF-004F-928A-98D8FEFA2B14}"/>
              </a:ext>
            </a:extLst>
          </p:cNvPr>
          <p:cNvSpPr/>
          <p:nvPr/>
        </p:nvSpPr>
        <p:spPr>
          <a:xfrm>
            <a:off x="6887786" y="3245201"/>
            <a:ext cx="151094" cy="11251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1" name="Multiply 10">
            <a:extLst>
              <a:ext uri="{FF2B5EF4-FFF2-40B4-BE49-F238E27FC236}">
                <a16:creationId xmlns:a16="http://schemas.microsoft.com/office/drawing/2014/main" id="{F8FF190E-B7D1-8E4C-AF59-6EECF6199738}"/>
              </a:ext>
            </a:extLst>
          </p:cNvPr>
          <p:cNvSpPr/>
          <p:nvPr/>
        </p:nvSpPr>
        <p:spPr>
          <a:xfrm>
            <a:off x="5888038" y="3032125"/>
            <a:ext cx="119062" cy="93663"/>
          </a:xfrm>
          <a:prstGeom prst="mathMultiply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2" name="Multiply 11">
            <a:extLst>
              <a:ext uri="{FF2B5EF4-FFF2-40B4-BE49-F238E27FC236}">
                <a16:creationId xmlns:a16="http://schemas.microsoft.com/office/drawing/2014/main" id="{B34CA6D8-51EF-C642-AC5C-BB45BFCB1450}"/>
              </a:ext>
            </a:extLst>
          </p:cNvPr>
          <p:cNvSpPr/>
          <p:nvPr/>
        </p:nvSpPr>
        <p:spPr>
          <a:xfrm>
            <a:off x="5395913" y="3151188"/>
            <a:ext cx="119062" cy="93662"/>
          </a:xfrm>
          <a:prstGeom prst="mathMultiply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30C2B1-4999-8F44-B43B-6A8B930BB597}"/>
              </a:ext>
            </a:extLst>
          </p:cNvPr>
          <p:cNvSpPr txBox="1"/>
          <p:nvPr/>
        </p:nvSpPr>
        <p:spPr>
          <a:xfrm>
            <a:off x="5033963" y="2819400"/>
            <a:ext cx="1354137" cy="2841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r" rtl="1">
              <a:defRPr/>
            </a:pPr>
            <a:r>
              <a:rPr lang="en-US" sz="1200" dirty="0">
                <a:solidFill>
                  <a:schemeClr val="accent5">
                    <a:lumMod val="75000"/>
                  </a:schemeClr>
                </a:solidFill>
              </a:rPr>
              <a:t>overlooked</a:t>
            </a:r>
          </a:p>
        </p:txBody>
      </p:sp>
      <p:sp>
        <p:nvSpPr>
          <p:cNvPr id="15" name="Left-Right Arrow 14">
            <a:extLst>
              <a:ext uri="{FF2B5EF4-FFF2-40B4-BE49-F238E27FC236}">
                <a16:creationId xmlns:a16="http://schemas.microsoft.com/office/drawing/2014/main" id="{2BB02C64-8D2D-1E40-825E-2ECED734F3F1}"/>
              </a:ext>
            </a:extLst>
          </p:cNvPr>
          <p:cNvSpPr/>
          <p:nvPr/>
        </p:nvSpPr>
        <p:spPr>
          <a:xfrm>
            <a:off x="5069865" y="2559266"/>
            <a:ext cx="770179" cy="139528"/>
          </a:xfrm>
          <a:prstGeom prst="leftRightArrow">
            <a:avLst/>
          </a:prstGeom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6" name="Left-Right Arrow 15">
            <a:extLst>
              <a:ext uri="{FF2B5EF4-FFF2-40B4-BE49-F238E27FC236}">
                <a16:creationId xmlns:a16="http://schemas.microsoft.com/office/drawing/2014/main" id="{E997C7A1-7B0E-394B-801E-11B0C2200216}"/>
              </a:ext>
            </a:extLst>
          </p:cNvPr>
          <p:cNvSpPr/>
          <p:nvPr/>
        </p:nvSpPr>
        <p:spPr>
          <a:xfrm>
            <a:off x="5684254" y="2741697"/>
            <a:ext cx="770179" cy="139528"/>
          </a:xfrm>
          <a:prstGeom prst="leftRightArrow">
            <a:avLst/>
          </a:prstGeom>
          <a:solidFill>
            <a:schemeClr val="accent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 rtl="1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2375689-3ED9-5F44-9C13-9CCA43DBA7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26163" y="4662488"/>
            <a:ext cx="1528762" cy="2524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 b="1"/>
              <a:t>Time (in hours)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207794E5-3E37-E341-81FE-D66B25166E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66025" y="1830388"/>
            <a:ext cx="1287463" cy="2524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 b="1">
                <a:solidFill>
                  <a:srgbClr val="13EED4"/>
                </a:solidFill>
              </a:rPr>
              <a:t>Heart Rate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31624D2-4B0A-0D44-9339-2AC5F5782D48}"/>
              </a:ext>
            </a:extLst>
          </p:cNvPr>
          <p:cNvSpPr txBox="1"/>
          <p:nvPr/>
        </p:nvSpPr>
        <p:spPr>
          <a:xfrm>
            <a:off x="7566025" y="2036763"/>
            <a:ext cx="1465263" cy="252412"/>
          </a:xfrm>
          <a:prstGeom prst="rect">
            <a:avLst/>
          </a:prstGeom>
          <a:solidFill>
            <a:schemeClr val="bg1"/>
          </a:solidFill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solidFill>
                  <a:schemeClr val="accent2">
                    <a:lumMod val="50000"/>
                  </a:schemeClr>
                </a:solidFill>
              </a:rPr>
              <a:t>Blood Pressure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EF2ADAEA-0DFF-8048-8B82-0A51F1C76E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8150" y="2762250"/>
            <a:ext cx="369888" cy="160813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     Value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74347D4-A813-7148-B9E4-20B0E1AA42B9}"/>
              </a:ext>
            </a:extLst>
          </p:cNvPr>
          <p:cNvGrpSpPr>
            <a:grpSpLocks/>
          </p:cNvGrpSpPr>
          <p:nvPr/>
        </p:nvGrpSpPr>
        <p:grpSpPr bwMode="auto">
          <a:xfrm>
            <a:off x="1868488" y="3290888"/>
            <a:ext cx="5846762" cy="1795462"/>
            <a:chOff x="994629" y="2902495"/>
            <a:chExt cx="5847773" cy="1794798"/>
          </a:xfrm>
        </p:grpSpPr>
        <p:pic>
          <p:nvPicPr>
            <p:cNvPr id="54307" name="Picture 19">
              <a:extLst>
                <a:ext uri="{FF2B5EF4-FFF2-40B4-BE49-F238E27FC236}">
                  <a16:creationId xmlns:a16="http://schemas.microsoft.com/office/drawing/2014/main" id="{08054A53-F58B-8745-9B77-F36A245B54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35862" y="2902495"/>
              <a:ext cx="4406540" cy="17947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4308" name="TextBox 6">
              <a:extLst>
                <a:ext uri="{FF2B5EF4-FFF2-40B4-BE49-F238E27FC236}">
                  <a16:creationId xmlns:a16="http://schemas.microsoft.com/office/drawing/2014/main" id="{C07AD028-68F5-1342-B5DD-484BB806DD6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95314" y="4057223"/>
              <a:ext cx="2033560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 b="1">
                  <a:sym typeface="Wingdings" pitchFamily="2" charset="2"/>
                </a:rPr>
                <a:t>Observations</a:t>
              </a:r>
              <a:endParaRPr lang="en-US" altLang="en-US" sz="1800" b="1"/>
            </a:p>
          </p:txBody>
        </p:sp>
        <p:sp>
          <p:nvSpPr>
            <p:cNvPr id="54309" name="TextBox 7">
              <a:extLst>
                <a:ext uri="{FF2B5EF4-FFF2-40B4-BE49-F238E27FC236}">
                  <a16:creationId xmlns:a16="http://schemas.microsoft.com/office/drawing/2014/main" id="{6AF82C9C-38D3-6945-9FE6-CF62C93220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4629" y="3134661"/>
              <a:ext cx="250236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 b="1"/>
                <a:t>Hidden states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E5F2EFA-7225-834D-A70C-1E86E6AF524D}"/>
                </a:ext>
              </a:extLst>
            </p:cNvPr>
            <p:cNvSpPr/>
            <p:nvPr/>
          </p:nvSpPr>
          <p:spPr>
            <a:xfrm>
              <a:off x="3017454" y="3922880"/>
              <a:ext cx="577950" cy="603027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D6DE546-0EA4-B44D-BF0C-9EDD944DE201}"/>
                </a:ext>
              </a:extLst>
            </p:cNvPr>
            <p:cNvSpPr/>
            <p:nvPr/>
          </p:nvSpPr>
          <p:spPr>
            <a:xfrm>
              <a:off x="4019339" y="3930815"/>
              <a:ext cx="577950" cy="601439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09545CB-C7F3-5F46-889A-6540A0186333}"/>
                </a:ext>
              </a:extLst>
            </p:cNvPr>
            <p:cNvSpPr/>
            <p:nvPr/>
          </p:nvSpPr>
          <p:spPr>
            <a:xfrm>
              <a:off x="6000882" y="3959379"/>
              <a:ext cx="577950" cy="601439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3" grpId="0"/>
      <p:bldP spid="5" grpId="0"/>
      <p:bldP spid="17" grpId="0" animBg="1"/>
      <p:bldP spid="41" grpId="0" animBg="1"/>
      <p:bldP spid="42" grpId="0" animBg="1"/>
      <p:bldP spid="4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4" name="Diagram 33">
            <a:extLst>
              <a:ext uri="{FF2B5EF4-FFF2-40B4-BE49-F238E27FC236}">
                <a16:creationId xmlns:a16="http://schemas.microsoft.com/office/drawing/2014/main" id="{C578D959-EFED-3346-8B38-DD2104DD73B2}"/>
              </a:ext>
            </a:extLst>
          </p:cNvPr>
          <p:cNvGraphicFramePr/>
          <p:nvPr/>
        </p:nvGraphicFramePr>
        <p:xfrm>
          <a:off x="1134119" y="2327128"/>
          <a:ext cx="6729984" cy="3358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6826F85-3161-6B49-B895-DD432E66ACD0}"/>
              </a:ext>
            </a:extLst>
          </p:cNvPr>
          <p:cNvSpPr txBox="1"/>
          <p:nvPr/>
        </p:nvSpPr>
        <p:spPr>
          <a:xfrm>
            <a:off x="5542757" y="2320325"/>
            <a:ext cx="3083083" cy="246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highlight>
                  <a:srgbClr val="FFFF00"/>
                </a:highlight>
                <a:latin typeface="Century" panose="02040604050505020304" pitchFamily="18" charset="0"/>
              </a:rPr>
              <a:t>Observations for a multi-feature Gaussian model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C8B44BB-453F-3341-96D1-98FED7F1A2B5}"/>
              </a:ext>
            </a:extLst>
          </p:cNvPr>
          <p:cNvSpPr txBox="1"/>
          <p:nvPr/>
        </p:nvSpPr>
        <p:spPr>
          <a:xfrm>
            <a:off x="3199206" y="2333809"/>
            <a:ext cx="2494722" cy="230832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900" b="1" dirty="0">
                <a:highlight>
                  <a:srgbClr val="FFFF00"/>
                </a:highlight>
                <a:latin typeface="Century" panose="02040604050505020304" pitchFamily="18" charset="0"/>
              </a:rPr>
              <a:t>Average, median or last time point value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62F350-4678-244E-BE58-7CA873AEA1D7}"/>
              </a:ext>
            </a:extLst>
          </p:cNvPr>
          <p:cNvSpPr txBox="1"/>
          <p:nvPr/>
        </p:nvSpPr>
        <p:spPr>
          <a:xfrm>
            <a:off x="4104662" y="3960285"/>
            <a:ext cx="3538728" cy="246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000" b="1" dirty="0">
                <a:highlight>
                  <a:srgbClr val="FFFF00"/>
                </a:highlight>
                <a:latin typeface="Century" panose="02040604050505020304" pitchFamily="18" charset="0"/>
              </a:rPr>
              <a:t>First and last worked best</a:t>
            </a:r>
          </a:p>
        </p:txBody>
      </p:sp>
      <p:sp>
        <p:nvSpPr>
          <p:cNvPr id="42" name="Text Box 23">
            <a:extLst>
              <a:ext uri="{FF2B5EF4-FFF2-40B4-BE49-F238E27FC236}">
                <a16:creationId xmlns:a16="http://schemas.microsoft.com/office/drawing/2014/main" id="{5B9E4142-5702-D948-9B9D-646DD3BC399A}"/>
              </a:ext>
            </a:extLst>
          </p:cNvPr>
          <p:cNvSpPr txBox="1"/>
          <p:nvPr/>
        </p:nvSpPr>
        <p:spPr>
          <a:xfrm>
            <a:off x="4033022" y="5335985"/>
            <a:ext cx="1841004" cy="242570"/>
          </a:xfrm>
          <a:prstGeom prst="rect">
            <a:avLst/>
          </a:prstGeom>
          <a:solidFill>
            <a:sysClr val="window" lastClr="FFFFFF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9050" h="114300"/>
            <a:bevelB w="50800" h="10160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kern="0" dirty="0">
                <a:solidFill>
                  <a:srgbClr val="1F4E79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 row of feature matrix </a:t>
            </a:r>
            <a:endParaRPr lang="en-US" sz="1200" b="1" kern="0" dirty="0">
              <a:solidFill>
                <a:sysClr val="windowText" lastClr="000000"/>
              </a:solidFill>
              <a:latin typeface="Calibri" panose="020F0502020204030204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1" name="Text Box 17">
            <a:extLst>
              <a:ext uri="{FF2B5EF4-FFF2-40B4-BE49-F238E27FC236}">
                <a16:creationId xmlns:a16="http://schemas.microsoft.com/office/drawing/2014/main" id="{0081AA3E-98E6-EB49-9F30-B8A9C10AC278}"/>
              </a:ext>
            </a:extLst>
          </p:cNvPr>
          <p:cNvSpPr txBox="1"/>
          <p:nvPr/>
        </p:nvSpPr>
        <p:spPr>
          <a:xfrm>
            <a:off x="1556470" y="5106750"/>
            <a:ext cx="1714817" cy="299720"/>
          </a:xfrm>
          <a:prstGeom prst="rect">
            <a:avLst/>
          </a:prstGeom>
          <a:solidFill>
            <a:sysClr val="window" lastClr="FFFFFF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9050" h="114300"/>
            <a:bevelB w="50800" h="10160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kern="0" dirty="0">
                <a:solidFill>
                  <a:srgbClr val="1F3864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Sequence of States</a:t>
            </a:r>
            <a:endParaRPr lang="en-US" sz="1200" kern="0" dirty="0">
              <a:solidFill>
                <a:sysClr val="windowText" lastClr="000000"/>
              </a:solidFill>
              <a:latin typeface="Century" panose="020406040505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136" name="HMM model Overview">
            <a:extLst>
              <a:ext uri="{FF2B5EF4-FFF2-40B4-BE49-F238E27FC236}">
                <a16:creationId xmlns:a16="http://schemas.microsoft.com/office/drawing/2014/main" id="{22ABDD25-FF93-7247-97F3-8E871B0BA33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7525" y="247650"/>
            <a:ext cx="8397875" cy="1214438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HMM </a:t>
            </a:r>
            <a:r>
              <a:rPr lang="en-US" dirty="0"/>
              <a:t>M</a:t>
            </a:r>
            <a:r>
              <a:rPr dirty="0"/>
              <a:t>odel</a:t>
            </a:r>
            <a:r>
              <a:rPr lang="en-US" dirty="0"/>
              <a:t> Big Picture</a:t>
            </a:r>
            <a:endParaRPr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2B8224-2A45-7047-BA6E-2A4D7B422C9F}"/>
              </a:ext>
            </a:extLst>
          </p:cNvPr>
          <p:cNvSpPr txBox="1"/>
          <p:nvPr/>
        </p:nvSpPr>
        <p:spPr>
          <a:xfrm>
            <a:off x="2409825" y="1725613"/>
            <a:ext cx="5353050" cy="277812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>
              <a:defRPr/>
            </a:pPr>
            <a:r>
              <a:rPr lang="en-US" sz="1200" dirty="0">
                <a:latin typeface="Century" panose="02040604050505020304" pitchFamily="18" charset="0"/>
                <a:cs typeface="Apple Chancery" panose="03020702040506060504" pitchFamily="66" charset="-79"/>
              </a:rPr>
              <a:t>Parameters:     # of states = </a:t>
            </a:r>
            <a:r>
              <a:rPr lang="en-US" sz="1200" b="1" dirty="0">
                <a:latin typeface="Century" panose="02040604050505020304" pitchFamily="18" charset="0"/>
                <a:cs typeface="Apple Chancery" panose="03020702040506060504" pitchFamily="66" charset="-79"/>
              </a:rPr>
              <a:t>5</a:t>
            </a:r>
            <a:r>
              <a:rPr lang="en-US" sz="1200" dirty="0">
                <a:latin typeface="Century" panose="02040604050505020304" pitchFamily="18" charset="0"/>
                <a:cs typeface="Apple Chancery" panose="03020702040506060504" pitchFamily="66" charset="-79"/>
              </a:rPr>
              <a:t>   Time resolution = </a:t>
            </a:r>
            <a:r>
              <a:rPr lang="en-US" sz="1200" b="1" dirty="0">
                <a:latin typeface="Century" panose="02040604050505020304" pitchFamily="18" charset="0"/>
                <a:cs typeface="Apple Chancery" panose="03020702040506060504" pitchFamily="66" charset="-79"/>
              </a:rPr>
              <a:t>8</a:t>
            </a:r>
            <a:r>
              <a:rPr lang="en-US" sz="1200" dirty="0">
                <a:latin typeface="Century" panose="02040604050505020304" pitchFamily="18" charset="0"/>
                <a:cs typeface="Apple Chancery" panose="03020702040506060504" pitchFamily="66" charset="-79"/>
              </a:rPr>
              <a:t>   # of sequence = </a:t>
            </a:r>
            <a:r>
              <a:rPr lang="en-US" sz="1200" b="1" dirty="0">
                <a:latin typeface="Century" panose="02040604050505020304" pitchFamily="18" charset="0"/>
                <a:cs typeface="Apple Chancery" panose="03020702040506060504" pitchFamily="66" charset="-79"/>
              </a:rPr>
              <a:t>6</a:t>
            </a:r>
          </a:p>
        </p:txBody>
      </p:sp>
      <p:sp>
        <p:nvSpPr>
          <p:cNvPr id="39" name="Text Box 15">
            <a:extLst>
              <a:ext uri="{FF2B5EF4-FFF2-40B4-BE49-F238E27FC236}">
                <a16:creationId xmlns:a16="http://schemas.microsoft.com/office/drawing/2014/main" id="{A26B6A87-6609-C24B-9B4C-D776E6269171}"/>
              </a:ext>
            </a:extLst>
          </p:cNvPr>
          <p:cNvSpPr txBox="1"/>
          <p:nvPr/>
        </p:nvSpPr>
        <p:spPr>
          <a:xfrm>
            <a:off x="1134119" y="2077866"/>
            <a:ext cx="1866388" cy="234315"/>
          </a:xfrm>
          <a:prstGeom prst="rect">
            <a:avLst/>
          </a:prstGeom>
          <a:solidFill>
            <a:sysClr val="window" lastClr="FFFFFF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9050" h="114300"/>
            <a:bevelB w="50800" h="10160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kern="0" dirty="0">
                <a:solidFill>
                  <a:srgbClr val="1F3864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Physiological Measures</a:t>
            </a:r>
            <a:endParaRPr lang="en-US" sz="1200" b="1" kern="0" dirty="0">
              <a:solidFill>
                <a:sysClr val="windowText" lastClr="000000"/>
              </a:solidFill>
              <a:latin typeface="Calibri" panose="020F0502020204030204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 Box 16">
            <a:extLst>
              <a:ext uri="{FF2B5EF4-FFF2-40B4-BE49-F238E27FC236}">
                <a16:creationId xmlns:a16="http://schemas.microsoft.com/office/drawing/2014/main" id="{08610DE5-0517-574C-92BD-E684D1C449CB}"/>
              </a:ext>
            </a:extLst>
          </p:cNvPr>
          <p:cNvSpPr txBox="1"/>
          <p:nvPr/>
        </p:nvSpPr>
        <p:spPr>
          <a:xfrm>
            <a:off x="3601497" y="2079329"/>
            <a:ext cx="1941260" cy="234315"/>
          </a:xfrm>
          <a:prstGeom prst="rect">
            <a:avLst/>
          </a:prstGeom>
          <a:solidFill>
            <a:sysClr val="window" lastClr="FFFFFF"/>
          </a:solidFill>
          <a:ln w="38100" cap="flat" cmpd="sng" algn="ctr">
            <a:solidFill>
              <a:srgbClr val="FFC000"/>
            </a:solidFill>
            <a:prstDash val="solid"/>
            <a:miter lim="800000"/>
          </a:ln>
          <a:effectLst/>
          <a:scene3d>
            <a:camera prst="orthographicFront"/>
            <a:lightRig rig="threePt" dir="t"/>
          </a:scene3d>
          <a:sp3d>
            <a:bevelT w="19050" h="114300"/>
            <a:bevelB w="50800" h="10160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1" kern="0" dirty="0">
                <a:solidFill>
                  <a:srgbClr val="002060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Aggregating temporally </a:t>
            </a:r>
            <a:endParaRPr lang="en-US" sz="1200" kern="0" dirty="0">
              <a:solidFill>
                <a:sysClr val="windowText" lastClr="000000"/>
              </a:solidFill>
              <a:latin typeface="Calibri" panose="020F0502020204030204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CFB593D-F7D0-AC4F-8B4C-E97287F25DB6}"/>
              </a:ext>
            </a:extLst>
          </p:cNvPr>
          <p:cNvCxnSpPr>
            <a:cxnSpLocks/>
          </p:cNvCxnSpPr>
          <p:nvPr/>
        </p:nvCxnSpPr>
        <p:spPr bwMode="auto">
          <a:xfrm>
            <a:off x="5873750" y="4832350"/>
            <a:ext cx="442913" cy="0"/>
          </a:xfrm>
          <a:prstGeom prst="straightConnector1">
            <a:avLst/>
          </a:prstGeom>
          <a:noFill/>
          <a:ln w="38100" algn="ctr">
            <a:solidFill>
              <a:srgbClr val="ED7D3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3" name="Text Box 20">
            <a:extLst>
              <a:ext uri="{FF2B5EF4-FFF2-40B4-BE49-F238E27FC236}">
                <a16:creationId xmlns:a16="http://schemas.microsoft.com/office/drawing/2014/main" id="{6DD0EBCA-DB6D-1646-8013-82E52022BAC5}"/>
              </a:ext>
            </a:extLst>
          </p:cNvPr>
          <p:cNvSpPr txBox="1"/>
          <p:nvPr/>
        </p:nvSpPr>
        <p:spPr>
          <a:xfrm>
            <a:off x="6292117" y="4383865"/>
            <a:ext cx="1160674" cy="1143890"/>
          </a:xfrm>
          <a:prstGeom prst="rect">
            <a:avLst/>
          </a:prstGeom>
          <a:solidFill>
            <a:sysClr val="window" lastClr="FFFFFF"/>
          </a:solidFill>
          <a:ln w="76200">
            <a:solidFill>
              <a:srgbClr val="70AD47"/>
            </a:solidFill>
          </a:ln>
          <a:scene3d>
            <a:camera prst="orthographicFront"/>
            <a:lightRig rig="threePt" dir="t"/>
          </a:scene3d>
          <a:sp3d>
            <a:bevelT w="31750" h="95250"/>
            <a:bevelB w="12700" h="9525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>
                <a:solidFill>
                  <a:sysClr val="windowText" lastClr="000000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Lasso Regression Model</a:t>
            </a:r>
            <a:endParaRPr lang="en-US" sz="1500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DF9D41FD-811A-1C4C-8721-D71BADDE7B59}"/>
              </a:ext>
            </a:extLst>
          </p:cNvPr>
          <p:cNvCxnSpPr>
            <a:cxnSpLocks/>
          </p:cNvCxnSpPr>
          <p:nvPr/>
        </p:nvCxnSpPr>
        <p:spPr bwMode="auto">
          <a:xfrm>
            <a:off x="7453313" y="4706938"/>
            <a:ext cx="647700" cy="333375"/>
          </a:xfrm>
          <a:prstGeom prst="straightConnector1">
            <a:avLst/>
          </a:prstGeom>
          <a:noFill/>
          <a:ln w="38100" algn="ctr">
            <a:solidFill>
              <a:srgbClr val="ED7D3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5" name="Text Box 22">
            <a:extLst>
              <a:ext uri="{FF2B5EF4-FFF2-40B4-BE49-F238E27FC236}">
                <a16:creationId xmlns:a16="http://schemas.microsoft.com/office/drawing/2014/main" id="{B363E616-A566-E749-84E9-687AAD2CE251}"/>
              </a:ext>
            </a:extLst>
          </p:cNvPr>
          <p:cNvSpPr txBox="1"/>
          <p:nvPr/>
        </p:nvSpPr>
        <p:spPr>
          <a:xfrm>
            <a:off x="7564761" y="5040138"/>
            <a:ext cx="1582352" cy="366332"/>
          </a:xfrm>
          <a:prstGeom prst="rect">
            <a:avLst/>
          </a:prstGeom>
          <a:solidFill>
            <a:sysClr val="window" lastClr="FFFFFF"/>
          </a:solidFill>
          <a:ln w="76200">
            <a:solidFill>
              <a:srgbClr val="70AD47"/>
            </a:solidFill>
          </a:ln>
          <a:scene3d>
            <a:camera prst="orthographicFront"/>
            <a:lightRig rig="threePt" dir="t"/>
          </a:scene3d>
          <a:sp3d>
            <a:bevelT w="31750" h="95250"/>
            <a:bevelB w="12700" h="95250"/>
          </a:sp3d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1" kern="0" dirty="0">
                <a:solidFill>
                  <a:sysClr val="windowText" lastClr="000000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LOS  is </a:t>
            </a:r>
            <a:r>
              <a:rPr lang="en-US" sz="1500" b="1" u="sng" kern="0" dirty="0">
                <a:solidFill>
                  <a:sysClr val="windowText" lastClr="000000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5</a:t>
            </a:r>
            <a:r>
              <a:rPr lang="en-US" sz="1500" b="1" kern="0" dirty="0">
                <a:solidFill>
                  <a:sysClr val="windowText" lastClr="000000"/>
                </a:solidFill>
                <a:latin typeface="Century" panose="020406040505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days</a:t>
            </a:r>
            <a:endParaRPr lang="en-US" sz="1500" kern="0" dirty="0">
              <a:solidFill>
                <a:sysClr val="windowText" lastClr="000000"/>
              </a:solidFill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Overlapping or exclusive time windows">
            <a:extLst>
              <a:ext uri="{FF2B5EF4-FFF2-40B4-BE49-F238E27FC236}">
                <a16:creationId xmlns:a16="http://schemas.microsoft.com/office/drawing/2014/main" id="{108059F5-4667-C544-8C47-50E7E6D3A8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7688" y="227013"/>
            <a:ext cx="7910512" cy="1349375"/>
          </a:xfrm>
        </p:spPr>
        <p:txBody>
          <a:bodyPr/>
          <a:lstStyle>
            <a:lvl1pPr defTabSz="484886">
              <a:defRPr sz="6640"/>
            </a:lvl1pPr>
          </a:lstStyle>
          <a:p>
            <a:pPr eaLnBrk="1" hangingPunct="1">
              <a:defRPr/>
            </a:pPr>
            <a:r>
              <a:rPr lang="en-US" sz="2600" dirty="0"/>
              <a:t>Non/</a:t>
            </a:r>
            <a:r>
              <a:rPr sz="2600" dirty="0"/>
              <a:t>Overlapping time windows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C4A75C-0BEA-0F4A-9640-04D37BA086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4188" y="4984750"/>
            <a:ext cx="5754687" cy="585788"/>
          </a:xfrm>
          <a:prstGeom prst="rect">
            <a:avLst/>
          </a:prstGeom>
          <a:noFill/>
          <a:ln w="38100">
            <a:solidFill>
              <a:srgbClr val="C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Distribution and length of stay of patients across different start end pairs</a:t>
            </a:r>
          </a:p>
        </p:txBody>
      </p:sp>
      <p:sp>
        <p:nvSpPr>
          <p:cNvPr id="73" name="Left Arrow 72">
            <a:extLst>
              <a:ext uri="{FF2B5EF4-FFF2-40B4-BE49-F238E27FC236}">
                <a16:creationId xmlns:a16="http://schemas.microsoft.com/office/drawing/2014/main" id="{3DFE7666-0350-8747-9E4B-DED9E4A89F4F}"/>
              </a:ext>
            </a:extLst>
          </p:cNvPr>
          <p:cNvSpPr/>
          <p:nvPr/>
        </p:nvSpPr>
        <p:spPr>
          <a:xfrm>
            <a:off x="2960731" y="5392417"/>
            <a:ext cx="136629" cy="63698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74" name="Left Arrow 73">
            <a:extLst>
              <a:ext uri="{FF2B5EF4-FFF2-40B4-BE49-F238E27FC236}">
                <a16:creationId xmlns:a16="http://schemas.microsoft.com/office/drawing/2014/main" id="{A1C0E776-5E33-2B43-B044-5907E4DC9627}"/>
              </a:ext>
            </a:extLst>
          </p:cNvPr>
          <p:cNvSpPr/>
          <p:nvPr/>
        </p:nvSpPr>
        <p:spPr>
          <a:xfrm rot="10800000">
            <a:off x="2811269" y="5392417"/>
            <a:ext cx="136629" cy="63698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B2716F0-51B9-7944-A629-BDE2E4E8A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60700" y="5278438"/>
            <a:ext cx="16129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Crowded pair(4 vs 6) 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C2A592F-5C25-F545-9FD5-600839E05B6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06988" y="5270500"/>
            <a:ext cx="2401887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/>
              <a:t>Single patient pairs (28 vs 14)</a:t>
            </a:r>
          </a:p>
        </p:txBody>
      </p:sp>
      <p:sp>
        <p:nvSpPr>
          <p:cNvPr id="80" name="Multiply 79">
            <a:extLst>
              <a:ext uri="{FF2B5EF4-FFF2-40B4-BE49-F238E27FC236}">
                <a16:creationId xmlns:a16="http://schemas.microsoft.com/office/drawing/2014/main" id="{67BA468C-C2A8-664B-9ED5-3798E16AA85D}"/>
              </a:ext>
            </a:extLst>
          </p:cNvPr>
          <p:cNvSpPr/>
          <p:nvPr/>
        </p:nvSpPr>
        <p:spPr>
          <a:xfrm>
            <a:off x="4951278" y="5347456"/>
            <a:ext cx="186514" cy="155872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F0E03C0-F311-A047-A870-BFE02A59DE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28788" y="4724400"/>
            <a:ext cx="3390900" cy="293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300" b="1"/>
              <a:t>Non overlapping time windows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60A8B5-0FEB-9946-A5AB-D98A7D76BB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6" t="1726" r="64079" b="20851"/>
          <a:stretch>
            <a:fillRect/>
          </a:stretch>
        </p:blipFill>
        <p:spPr bwMode="auto">
          <a:xfrm>
            <a:off x="1493838" y="1770063"/>
            <a:ext cx="3068637" cy="2994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Left Arrow 51">
            <a:extLst>
              <a:ext uri="{FF2B5EF4-FFF2-40B4-BE49-F238E27FC236}">
                <a16:creationId xmlns:a16="http://schemas.microsoft.com/office/drawing/2014/main" id="{45D52983-1B42-A349-B67C-7CFDE4678DE2}"/>
              </a:ext>
            </a:extLst>
          </p:cNvPr>
          <p:cNvSpPr/>
          <p:nvPr/>
        </p:nvSpPr>
        <p:spPr>
          <a:xfrm>
            <a:off x="3615275" y="3292861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3" name="Left Arrow 52">
            <a:extLst>
              <a:ext uri="{FF2B5EF4-FFF2-40B4-BE49-F238E27FC236}">
                <a16:creationId xmlns:a16="http://schemas.microsoft.com/office/drawing/2014/main" id="{02328F34-223A-8347-AC37-6BCC3AE0FD4E}"/>
              </a:ext>
            </a:extLst>
          </p:cNvPr>
          <p:cNvSpPr/>
          <p:nvPr/>
        </p:nvSpPr>
        <p:spPr>
          <a:xfrm rot="10800000">
            <a:off x="3455186" y="3292861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8" name="Left Arrow 57">
            <a:extLst>
              <a:ext uri="{FF2B5EF4-FFF2-40B4-BE49-F238E27FC236}">
                <a16:creationId xmlns:a16="http://schemas.microsoft.com/office/drawing/2014/main" id="{EF3D654F-E5A7-8A4D-B1AD-1E5DB5A6D9BF}"/>
              </a:ext>
            </a:extLst>
          </p:cNvPr>
          <p:cNvSpPr/>
          <p:nvPr/>
        </p:nvSpPr>
        <p:spPr>
          <a:xfrm>
            <a:off x="3034610" y="2860804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59" name="Left Arrow 58">
            <a:extLst>
              <a:ext uri="{FF2B5EF4-FFF2-40B4-BE49-F238E27FC236}">
                <a16:creationId xmlns:a16="http://schemas.microsoft.com/office/drawing/2014/main" id="{2A424AE6-F9B0-0D4E-97F0-4E00C99025BE}"/>
              </a:ext>
            </a:extLst>
          </p:cNvPr>
          <p:cNvSpPr/>
          <p:nvPr/>
        </p:nvSpPr>
        <p:spPr>
          <a:xfrm rot="10800000">
            <a:off x="2874521" y="2860804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1" name="Left Arrow 60">
            <a:extLst>
              <a:ext uri="{FF2B5EF4-FFF2-40B4-BE49-F238E27FC236}">
                <a16:creationId xmlns:a16="http://schemas.microsoft.com/office/drawing/2014/main" id="{565B6053-6807-064D-895E-26B2E8FA2C65}"/>
              </a:ext>
            </a:extLst>
          </p:cNvPr>
          <p:cNvSpPr/>
          <p:nvPr/>
        </p:nvSpPr>
        <p:spPr>
          <a:xfrm>
            <a:off x="4247297" y="3280103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2" name="Left Arrow 61">
            <a:extLst>
              <a:ext uri="{FF2B5EF4-FFF2-40B4-BE49-F238E27FC236}">
                <a16:creationId xmlns:a16="http://schemas.microsoft.com/office/drawing/2014/main" id="{14F8FEC7-F904-7244-9DD2-C2F0DEE2FFCE}"/>
              </a:ext>
            </a:extLst>
          </p:cNvPr>
          <p:cNvSpPr/>
          <p:nvPr/>
        </p:nvSpPr>
        <p:spPr>
          <a:xfrm rot="10800000">
            <a:off x="4087208" y="3280103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4" name="Left Arrow 63">
            <a:extLst>
              <a:ext uri="{FF2B5EF4-FFF2-40B4-BE49-F238E27FC236}">
                <a16:creationId xmlns:a16="http://schemas.microsoft.com/office/drawing/2014/main" id="{F7908965-82AA-0A46-B464-0D07C1B714BD}"/>
              </a:ext>
            </a:extLst>
          </p:cNvPr>
          <p:cNvSpPr/>
          <p:nvPr/>
        </p:nvSpPr>
        <p:spPr>
          <a:xfrm>
            <a:off x="2383429" y="3584717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5" name="Left Arrow 64">
            <a:extLst>
              <a:ext uri="{FF2B5EF4-FFF2-40B4-BE49-F238E27FC236}">
                <a16:creationId xmlns:a16="http://schemas.microsoft.com/office/drawing/2014/main" id="{77619E49-CE2C-804E-BC6D-767DEAD31A6C}"/>
              </a:ext>
            </a:extLst>
          </p:cNvPr>
          <p:cNvSpPr/>
          <p:nvPr/>
        </p:nvSpPr>
        <p:spPr>
          <a:xfrm rot="10800000">
            <a:off x="2223340" y="3584717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83" name="Multiply 82">
            <a:extLst>
              <a:ext uri="{FF2B5EF4-FFF2-40B4-BE49-F238E27FC236}">
                <a16:creationId xmlns:a16="http://schemas.microsoft.com/office/drawing/2014/main" id="{71CFAE46-6DAD-134A-962E-FA5063AE1E8F}"/>
              </a:ext>
            </a:extLst>
          </p:cNvPr>
          <p:cNvSpPr/>
          <p:nvPr/>
        </p:nvSpPr>
        <p:spPr>
          <a:xfrm>
            <a:off x="1915385" y="2054766"/>
            <a:ext cx="199775" cy="172507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AD6BA8-B734-874D-9C7B-8A256E8151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09" r="13477" b="19295"/>
          <a:stretch>
            <a:fillRect/>
          </a:stretch>
        </p:blipFill>
        <p:spPr bwMode="auto">
          <a:xfrm>
            <a:off x="4648200" y="1770063"/>
            <a:ext cx="3205163" cy="3133725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" name="Left Arrow 29">
            <a:extLst>
              <a:ext uri="{FF2B5EF4-FFF2-40B4-BE49-F238E27FC236}">
                <a16:creationId xmlns:a16="http://schemas.microsoft.com/office/drawing/2014/main" id="{07D62B17-59A9-F04C-8F31-7C971C8645E5}"/>
              </a:ext>
            </a:extLst>
          </p:cNvPr>
          <p:cNvSpPr/>
          <p:nvPr/>
        </p:nvSpPr>
        <p:spPr>
          <a:xfrm>
            <a:off x="5932062" y="3068987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33" name="Left Arrow 32">
            <a:extLst>
              <a:ext uri="{FF2B5EF4-FFF2-40B4-BE49-F238E27FC236}">
                <a16:creationId xmlns:a16="http://schemas.microsoft.com/office/drawing/2014/main" id="{863E2EA1-F3A8-2E4B-A88E-B136D7FBE6F7}"/>
              </a:ext>
            </a:extLst>
          </p:cNvPr>
          <p:cNvSpPr/>
          <p:nvPr/>
        </p:nvSpPr>
        <p:spPr>
          <a:xfrm rot="10800000">
            <a:off x="5771973" y="3068987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37" name="Left Arrow 36">
            <a:extLst>
              <a:ext uri="{FF2B5EF4-FFF2-40B4-BE49-F238E27FC236}">
                <a16:creationId xmlns:a16="http://schemas.microsoft.com/office/drawing/2014/main" id="{54588050-D321-784E-BFFA-2AC3FC41CCBC}"/>
              </a:ext>
            </a:extLst>
          </p:cNvPr>
          <p:cNvSpPr/>
          <p:nvPr/>
        </p:nvSpPr>
        <p:spPr>
          <a:xfrm>
            <a:off x="5266936" y="3549469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38" name="Left Arrow 37">
            <a:extLst>
              <a:ext uri="{FF2B5EF4-FFF2-40B4-BE49-F238E27FC236}">
                <a16:creationId xmlns:a16="http://schemas.microsoft.com/office/drawing/2014/main" id="{DA734B23-453A-8247-BABA-09ECB050A8A0}"/>
              </a:ext>
            </a:extLst>
          </p:cNvPr>
          <p:cNvSpPr/>
          <p:nvPr/>
        </p:nvSpPr>
        <p:spPr>
          <a:xfrm rot="10800000">
            <a:off x="5106847" y="3549469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7DBA46C3-686C-004D-95A8-43F6CC722ABB}"/>
              </a:ext>
            </a:extLst>
          </p:cNvPr>
          <p:cNvGrpSpPr/>
          <p:nvPr/>
        </p:nvGrpSpPr>
        <p:grpSpPr>
          <a:xfrm>
            <a:off x="6715635" y="3341154"/>
            <a:ext cx="306432" cy="70496"/>
            <a:chOff x="4123345" y="2363244"/>
            <a:chExt cx="286091" cy="63698"/>
          </a:xfrm>
          <a:solidFill>
            <a:srgbClr val="00B050"/>
          </a:solidFill>
        </p:grpSpPr>
        <p:sp>
          <p:nvSpPr>
            <p:cNvPr id="40" name="Left Arrow 39">
              <a:extLst>
                <a:ext uri="{FF2B5EF4-FFF2-40B4-BE49-F238E27FC236}">
                  <a16:creationId xmlns:a16="http://schemas.microsoft.com/office/drawing/2014/main" id="{77A4175D-9DB2-9143-BE0B-5517F19BC217}"/>
                </a:ext>
              </a:extLst>
            </p:cNvPr>
            <p:cNvSpPr/>
            <p:nvPr/>
          </p:nvSpPr>
          <p:spPr>
            <a:xfrm>
              <a:off x="4272807" y="2363244"/>
              <a:ext cx="136629" cy="63698"/>
            </a:xfrm>
            <a:prstGeom prst="leftArrow">
              <a:avLst/>
            </a:prstGeom>
            <a:grpFill/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  <p:sp>
          <p:nvSpPr>
            <p:cNvPr id="41" name="Left Arrow 40">
              <a:extLst>
                <a:ext uri="{FF2B5EF4-FFF2-40B4-BE49-F238E27FC236}">
                  <a16:creationId xmlns:a16="http://schemas.microsoft.com/office/drawing/2014/main" id="{86EA5E04-1973-1840-A0E1-9ED9F189286A}"/>
                </a:ext>
              </a:extLst>
            </p:cNvPr>
            <p:cNvSpPr/>
            <p:nvPr/>
          </p:nvSpPr>
          <p:spPr>
            <a:xfrm rot="10800000">
              <a:off x="4123345" y="2363244"/>
              <a:ext cx="136629" cy="63698"/>
            </a:xfrm>
            <a:prstGeom prst="leftArrow">
              <a:avLst/>
            </a:prstGeom>
            <a:grpFill/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</p:grpSp>
      <p:sp>
        <p:nvSpPr>
          <p:cNvPr id="43" name="Left Arrow 42">
            <a:extLst>
              <a:ext uri="{FF2B5EF4-FFF2-40B4-BE49-F238E27FC236}">
                <a16:creationId xmlns:a16="http://schemas.microsoft.com/office/drawing/2014/main" id="{4CBE53BE-F5D7-FA49-951D-BF14EB6CFFE2}"/>
              </a:ext>
            </a:extLst>
          </p:cNvPr>
          <p:cNvSpPr/>
          <p:nvPr/>
        </p:nvSpPr>
        <p:spPr>
          <a:xfrm>
            <a:off x="6538689" y="2020641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44" name="Left Arrow 43">
            <a:extLst>
              <a:ext uri="{FF2B5EF4-FFF2-40B4-BE49-F238E27FC236}">
                <a16:creationId xmlns:a16="http://schemas.microsoft.com/office/drawing/2014/main" id="{8308327B-BBD4-EC45-B568-45D2BC84E29A}"/>
              </a:ext>
            </a:extLst>
          </p:cNvPr>
          <p:cNvSpPr/>
          <p:nvPr/>
        </p:nvSpPr>
        <p:spPr>
          <a:xfrm rot="10800000">
            <a:off x="6378600" y="2020641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46" name="Left Arrow 45">
            <a:extLst>
              <a:ext uri="{FF2B5EF4-FFF2-40B4-BE49-F238E27FC236}">
                <a16:creationId xmlns:a16="http://schemas.microsoft.com/office/drawing/2014/main" id="{371AB179-4C6C-1040-A7B7-49A4C7BB6597}"/>
              </a:ext>
            </a:extLst>
          </p:cNvPr>
          <p:cNvSpPr/>
          <p:nvPr/>
        </p:nvSpPr>
        <p:spPr>
          <a:xfrm>
            <a:off x="7203975" y="2168714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47" name="Left Arrow 46">
            <a:extLst>
              <a:ext uri="{FF2B5EF4-FFF2-40B4-BE49-F238E27FC236}">
                <a16:creationId xmlns:a16="http://schemas.microsoft.com/office/drawing/2014/main" id="{F3A16B3F-CAE9-CD40-8C0E-66C8703F8E95}"/>
              </a:ext>
            </a:extLst>
          </p:cNvPr>
          <p:cNvSpPr/>
          <p:nvPr/>
        </p:nvSpPr>
        <p:spPr>
          <a:xfrm rot="10800000">
            <a:off x="7043886" y="2168714"/>
            <a:ext cx="146343" cy="70496"/>
          </a:xfrm>
          <a:prstGeom prst="leftArrow">
            <a:avLst/>
          </a:prstGeom>
          <a:solidFill>
            <a:srgbClr val="00B05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6372FA4-E608-5847-AA64-CCCED50D95F4}"/>
              </a:ext>
            </a:extLst>
          </p:cNvPr>
          <p:cNvGrpSpPr/>
          <p:nvPr/>
        </p:nvGrpSpPr>
        <p:grpSpPr>
          <a:xfrm>
            <a:off x="5758025" y="2192024"/>
            <a:ext cx="306432" cy="70496"/>
            <a:chOff x="4123345" y="2363244"/>
            <a:chExt cx="286091" cy="63698"/>
          </a:xfrm>
          <a:solidFill>
            <a:srgbClr val="00B050"/>
          </a:solidFill>
        </p:grpSpPr>
        <p:sp>
          <p:nvSpPr>
            <p:cNvPr id="49" name="Left Arrow 48">
              <a:extLst>
                <a:ext uri="{FF2B5EF4-FFF2-40B4-BE49-F238E27FC236}">
                  <a16:creationId xmlns:a16="http://schemas.microsoft.com/office/drawing/2014/main" id="{163BAAF1-198A-6643-9CC4-2458A5C39FC6}"/>
                </a:ext>
              </a:extLst>
            </p:cNvPr>
            <p:cNvSpPr/>
            <p:nvPr/>
          </p:nvSpPr>
          <p:spPr>
            <a:xfrm>
              <a:off x="4272807" y="2363244"/>
              <a:ext cx="136629" cy="63698"/>
            </a:xfrm>
            <a:prstGeom prst="leftArrow">
              <a:avLst/>
            </a:prstGeom>
            <a:grpFill/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  <p:sp>
          <p:nvSpPr>
            <p:cNvPr id="50" name="Left Arrow 49">
              <a:extLst>
                <a:ext uri="{FF2B5EF4-FFF2-40B4-BE49-F238E27FC236}">
                  <a16:creationId xmlns:a16="http://schemas.microsoft.com/office/drawing/2014/main" id="{2A7B66BB-2EC7-4943-886F-8E391444D212}"/>
                </a:ext>
              </a:extLst>
            </p:cNvPr>
            <p:cNvSpPr/>
            <p:nvPr/>
          </p:nvSpPr>
          <p:spPr>
            <a:xfrm rot="10800000">
              <a:off x="4123345" y="2363244"/>
              <a:ext cx="136629" cy="63698"/>
            </a:xfrm>
            <a:prstGeom prst="leftArrow">
              <a:avLst/>
            </a:prstGeom>
            <a:grpFill/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/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3">
              <a:scrgbClr r="0" g="0" b="0"/>
            </a:fillRef>
            <a:effectRef idx="3">
              <a:scrgbClr r="0" g="0" b="0"/>
            </a:effectRef>
            <a:fontRef idx="minor">
              <a:schemeClr val="lt1"/>
            </a:fontRef>
          </p:style>
          <p:txBody>
            <a:bodyPr tIns="91440" bIns="91440"/>
            <a:lstStyle/>
            <a:p>
              <a:pPr algn="ctr">
                <a:defRPr/>
              </a:pPr>
              <a:endParaRPr lang="en-US" sz="1200" dirty="0" err="1">
                <a:solidFill>
                  <a:srgbClr val="FFFFFF"/>
                </a:solidFill>
                <a:latin typeface="Roboto Regular"/>
                <a:cs typeface="Roboto Regular"/>
              </a:endParaRPr>
            </a:p>
          </p:txBody>
        </p:sp>
      </p:grpSp>
      <p:sp>
        <p:nvSpPr>
          <p:cNvPr id="85" name="Multiply 84">
            <a:extLst>
              <a:ext uri="{FF2B5EF4-FFF2-40B4-BE49-F238E27FC236}">
                <a16:creationId xmlns:a16="http://schemas.microsoft.com/office/drawing/2014/main" id="{EA5459B5-77A1-A741-A87A-D70783B3A59B}"/>
              </a:ext>
            </a:extLst>
          </p:cNvPr>
          <p:cNvSpPr/>
          <p:nvPr/>
        </p:nvSpPr>
        <p:spPr>
          <a:xfrm>
            <a:off x="5170765" y="2102591"/>
            <a:ext cx="199775" cy="172507"/>
          </a:xfrm>
          <a:prstGeom prst="mathMultiply">
            <a:avLst/>
          </a:prstGeom>
          <a:solidFill>
            <a:srgbClr val="FF000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C133DF0-B3A8-E64B-8E04-09482537F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6363" y="4730750"/>
            <a:ext cx="262572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300" b="1"/>
              <a:t>Overlapping time windows*</a:t>
            </a:r>
          </a:p>
          <a:p>
            <a:endParaRPr lang="en-US" altLang="en-US" sz="140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B1ED00-588D-8441-A4C5-74887DEA5E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807" t="28426" r="58086" b="50368"/>
          <a:stretch>
            <a:fillRect/>
          </a:stretch>
        </p:blipFill>
        <p:spPr bwMode="auto">
          <a:xfrm>
            <a:off x="4311650" y="3619500"/>
            <a:ext cx="500063" cy="928688"/>
          </a:xfrm>
          <a:prstGeom prst="rect">
            <a:avLst/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4" grpId="0"/>
      <p:bldP spid="79" grpId="0"/>
      <p:bldP spid="27" grpId="0"/>
      <p:bldP spid="2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5D022-8373-5645-87A9-FC86CF708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8" y="533400"/>
            <a:ext cx="8191500" cy="11811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Certainty</a:t>
            </a:r>
          </a:p>
        </p:txBody>
      </p:sp>
      <p:sp>
        <p:nvSpPr>
          <p:cNvPr id="68611" name="Slide Number Placeholder 3">
            <a:extLst>
              <a:ext uri="{FF2B5EF4-FFF2-40B4-BE49-F238E27FC236}">
                <a16:creationId xmlns:a16="http://schemas.microsoft.com/office/drawing/2014/main" id="{E860AA09-29EA-6842-8414-75AEC1B1A19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 bwMode="auto">
          <a:solidFill>
            <a:srgbClr val="1D1D1D">
              <a:alpha val="69803"/>
            </a:srgbClr>
          </a:solidFill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fld id="{0F736D12-F99F-B847-86DF-9984A6D3E5DF}" type="slidenum">
              <a:rPr lang="en-US" altLang="en-US" sz="1100">
                <a:solidFill>
                  <a:srgbClr val="FFFFFF"/>
                </a:solidFill>
              </a:rPr>
              <a:pPr/>
              <a:t>25</a:t>
            </a:fld>
            <a:endParaRPr lang="en-US" altLang="en-US" sz="1100">
              <a:solidFill>
                <a:srgbClr val="FFFFFF"/>
              </a:solidFill>
            </a:endParaRPr>
          </a:p>
        </p:txBody>
      </p:sp>
      <p:grpSp>
        <p:nvGrpSpPr>
          <p:cNvPr id="68612" name="Group 15">
            <a:extLst>
              <a:ext uri="{FF2B5EF4-FFF2-40B4-BE49-F238E27FC236}">
                <a16:creationId xmlns:a16="http://schemas.microsoft.com/office/drawing/2014/main" id="{9EEBC4C9-E5CE-784D-A8A0-7AA6EE9234D2}"/>
              </a:ext>
            </a:extLst>
          </p:cNvPr>
          <p:cNvGrpSpPr>
            <a:grpSpLocks/>
          </p:cNvGrpSpPr>
          <p:nvPr/>
        </p:nvGrpSpPr>
        <p:grpSpPr bwMode="auto">
          <a:xfrm>
            <a:off x="1905000" y="1863725"/>
            <a:ext cx="5867400" cy="4719638"/>
            <a:chOff x="2971800" y="2366761"/>
            <a:chExt cx="3393931" cy="3226147"/>
          </a:xfrm>
        </p:grpSpPr>
        <p:grpSp>
          <p:nvGrpSpPr>
            <p:cNvPr id="68613" name="Group 4">
              <a:extLst>
                <a:ext uri="{FF2B5EF4-FFF2-40B4-BE49-F238E27FC236}">
                  <a16:creationId xmlns:a16="http://schemas.microsoft.com/office/drawing/2014/main" id="{E5B0A8BC-A3E0-B342-BE45-EA69FA6DC03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971800" y="2366761"/>
              <a:ext cx="3393931" cy="3021698"/>
              <a:chOff x="2247089" y="816524"/>
              <a:chExt cx="4347241" cy="3949226"/>
            </a:xfrm>
          </p:grpSpPr>
          <p:grpSp>
            <p:nvGrpSpPr>
              <p:cNvPr id="68617" name="Group 5">
                <a:extLst>
                  <a:ext uri="{FF2B5EF4-FFF2-40B4-BE49-F238E27FC236}">
                    <a16:creationId xmlns:a16="http://schemas.microsoft.com/office/drawing/2014/main" id="{360099DD-32C9-814F-9897-FFE8BCD911F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2247089" y="991126"/>
                <a:ext cx="4202350" cy="3278223"/>
                <a:chOff x="700391" y="1167319"/>
                <a:chExt cx="3599235" cy="2723746"/>
              </a:xfrm>
            </p:grpSpPr>
            <p:pic>
              <p:nvPicPr>
                <p:cNvPr id="68620" name="Screen Shot 2018-10-02 at 17.06.47.png" descr="Screen Shot 2018-10-02 at 17.06.47.png">
                  <a:extLst>
                    <a:ext uri="{FF2B5EF4-FFF2-40B4-BE49-F238E27FC236}">
                      <a16:creationId xmlns:a16="http://schemas.microsoft.com/office/drawing/2014/main" id="{CC0139D1-28CB-7944-9239-A985E270A460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889" t="2954" r="53780" b="20905"/>
                <a:stretch>
                  <a:fillRect/>
                </a:stretch>
              </p:blipFill>
              <p:spPr bwMode="auto">
                <a:xfrm>
                  <a:off x="700391" y="1167319"/>
                  <a:ext cx="3599235" cy="2723746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12700">
                      <a:solidFill>
                        <a:srgbClr val="000000"/>
                      </a:solidFill>
                      <a:miter lim="400000"/>
                      <a:headEnd/>
                      <a:tailEnd/>
                    </a14:hiddenLine>
                  </a:ext>
                </a:extLst>
              </p:spPr>
            </p:pic>
            <p:pic>
              <p:nvPicPr>
                <p:cNvPr id="68621" name="Picture 9">
                  <a:extLst>
                    <a:ext uri="{FF2B5EF4-FFF2-40B4-BE49-F238E27FC236}">
                      <a16:creationId xmlns:a16="http://schemas.microsoft.com/office/drawing/2014/main" id="{C7703678-ADE7-294F-9F57-04F4D6315CC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087313" y="1264595"/>
                  <a:ext cx="3103124" cy="116732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  <p:sp>
            <p:nvSpPr>
              <p:cNvPr id="68618" name="TextBox 6">
                <a:extLst>
                  <a:ext uri="{FF2B5EF4-FFF2-40B4-BE49-F238E27FC236}">
                    <a16:creationId xmlns:a16="http://schemas.microsoft.com/office/drawing/2014/main" id="{3D48AC48-C63F-9346-BBF5-7FE9ADEA416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3486527" y="4122149"/>
                <a:ext cx="2047742" cy="643601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r>
                  <a:rPr lang="en-US" altLang="en-US" sz="1200" b="1"/>
                  <a:t>Time frame index</a:t>
                </a:r>
              </a:p>
              <a:p>
                <a:endParaRPr lang="en-US" altLang="en-US" sz="1400" b="1"/>
              </a:p>
            </p:txBody>
          </p:sp>
          <p:sp>
            <p:nvSpPr>
              <p:cNvPr id="68619" name="TextBox 7">
                <a:extLst>
                  <a:ext uri="{FF2B5EF4-FFF2-40B4-BE49-F238E27FC236}">
                    <a16:creationId xmlns:a16="http://schemas.microsoft.com/office/drawing/2014/main" id="{A7B1B640-8B47-AD4B-8E71-0324BD772716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698847" y="816524"/>
                <a:ext cx="3895483" cy="60337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 New Roman" panose="02020603050405020304" pitchFamily="18" charset="0"/>
                  </a:defRPr>
                </a:lvl9pPr>
              </a:lstStyle>
              <a:p>
                <a:endParaRPr lang="en-US" altLang="en-US"/>
              </a:p>
            </p:txBody>
          </p:sp>
        </p:grpSp>
        <p:sp>
          <p:nvSpPr>
            <p:cNvPr id="68614" name="TextBox 10">
              <a:extLst>
                <a:ext uri="{FF2B5EF4-FFF2-40B4-BE49-F238E27FC236}">
                  <a16:creationId xmlns:a16="http://schemas.microsoft.com/office/drawing/2014/main" id="{66FC585F-4D7D-9948-8155-A6A55089455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83929" y="3356602"/>
              <a:ext cx="275941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400"/>
                <a:t>Non overlapping time windows</a:t>
              </a:r>
            </a:p>
          </p:txBody>
        </p:sp>
        <p:sp>
          <p:nvSpPr>
            <p:cNvPr id="68615" name="TextBox 11">
              <a:extLst>
                <a:ext uri="{FF2B5EF4-FFF2-40B4-BE49-F238E27FC236}">
                  <a16:creationId xmlns:a16="http://schemas.microsoft.com/office/drawing/2014/main" id="{5D84BCA0-14E2-B34B-8AAC-6FFA53C629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512884" y="2515884"/>
              <a:ext cx="2451802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400"/>
                <a:t>Overlapping time windows</a:t>
              </a:r>
            </a:p>
            <a:p>
              <a:endParaRPr lang="en-US" altLang="en-US" sz="1400"/>
            </a:p>
          </p:txBody>
        </p:sp>
        <p:sp>
          <p:nvSpPr>
            <p:cNvPr id="68616" name="TextBox 12">
              <a:extLst>
                <a:ext uri="{FF2B5EF4-FFF2-40B4-BE49-F238E27FC236}">
                  <a16:creationId xmlns:a16="http://schemas.microsoft.com/office/drawing/2014/main" id="{CBF20A38-B852-7740-8DB3-248501AB43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23263" y="5269743"/>
              <a:ext cx="2920079" cy="323165"/>
            </a:xfrm>
            <a:prstGeom prst="rect">
              <a:avLst/>
            </a:prstGeom>
            <a:noFill/>
            <a:ln w="38100">
              <a:solidFill>
                <a:srgbClr val="C000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500"/>
                <a:t>Certainty across time windows</a:t>
              </a:r>
              <a:endParaRPr lang="en-US" altLang="en-US" sz="1800"/>
            </a:p>
          </p:txBody>
        </p:sp>
      </p:grp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Overlapping edge-continued">
            <a:extLst>
              <a:ext uri="{FF2B5EF4-FFF2-40B4-BE49-F238E27FC236}">
                <a16:creationId xmlns:a16="http://schemas.microsoft.com/office/drawing/2014/main" id="{8F0E5D37-CD3F-F34A-8C4D-EFB23D35E8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800" y="0"/>
            <a:ext cx="7772400" cy="1654175"/>
          </a:xfrm>
        </p:spPr>
        <p:txBody>
          <a:bodyPr/>
          <a:lstStyle>
            <a:lvl1pPr defTabSz="484886">
              <a:defRPr sz="6640"/>
            </a:lvl1pPr>
          </a:lstStyle>
          <a:p>
            <a:pPr eaLnBrk="1" hangingPunct="1">
              <a:defRPr/>
            </a:pPr>
            <a:r>
              <a:rPr lang="en-US" sz="2800" dirty="0"/>
              <a:t>Design choices-Non/Overlapping time windows</a:t>
            </a:r>
            <a:r>
              <a:rPr sz="2800" dirty="0"/>
              <a:t>-continued</a:t>
            </a:r>
          </a:p>
        </p:txBody>
      </p:sp>
      <p:pic>
        <p:nvPicPr>
          <p:cNvPr id="66563" name="Screen Shot 2018-10-02 at 17.08.44.png" descr="Screen Shot 2018-10-02 at 17.08.44.png">
            <a:extLst>
              <a:ext uri="{FF2B5EF4-FFF2-40B4-BE49-F238E27FC236}">
                <a16:creationId xmlns:a16="http://schemas.microsoft.com/office/drawing/2014/main" id="{692427F2-634E-C642-8DB3-435D6F9A44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688" y="1654175"/>
            <a:ext cx="8115300" cy="369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Optimum # of states">
            <a:extLst>
              <a:ext uri="{FF2B5EF4-FFF2-40B4-BE49-F238E27FC236}">
                <a16:creationId xmlns:a16="http://schemas.microsoft.com/office/drawing/2014/main" id="{2010A2C6-194C-7946-BFF2-50E1CE4710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7688" y="139700"/>
            <a:ext cx="8291512" cy="819150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Optimum</a:t>
            </a:r>
            <a:r>
              <a:rPr lang="en-US" dirty="0"/>
              <a:t> number</a:t>
            </a:r>
            <a:r>
              <a:rPr dirty="0"/>
              <a:t> of states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F530B50-56CE-3A46-9156-2F18F994249B}"/>
              </a:ext>
            </a:extLst>
          </p:cNvPr>
          <p:cNvSpPr txBox="1"/>
          <p:nvPr/>
        </p:nvSpPr>
        <p:spPr>
          <a:xfrm>
            <a:off x="618425" y="4162145"/>
            <a:ext cx="2184977" cy="369332"/>
          </a:xfrm>
          <a:prstGeom prst="rect">
            <a:avLst/>
          </a:prstGeom>
          <a:noFill/>
          <a:ln w="76200"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2700" h="88900"/>
            <a:bevelB w="12700" h="95250"/>
          </a:sp3d>
        </p:spPr>
        <p:txBody>
          <a:bodyPr>
            <a:spAutoFit/>
          </a:bodyPr>
          <a:lstStyle/>
          <a:p>
            <a:pPr>
              <a:defRPr/>
            </a:pPr>
            <a:r>
              <a:rPr lang="en-US" sz="1800" b="1" dirty="0"/>
              <a:t>Likelihood Value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9D7308-730E-224F-ABCE-9A530754C18E}"/>
              </a:ext>
            </a:extLst>
          </p:cNvPr>
          <p:cNvSpPr txBox="1"/>
          <p:nvPr/>
        </p:nvSpPr>
        <p:spPr>
          <a:xfrm>
            <a:off x="3184734" y="4657750"/>
            <a:ext cx="2953800" cy="369332"/>
          </a:xfrm>
          <a:prstGeom prst="rect">
            <a:avLst/>
          </a:prstGeom>
          <a:noFill/>
          <a:ln w="76200"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2700" h="88900"/>
            <a:bevelB w="12700" h="95250"/>
          </a:sp3d>
        </p:spPr>
        <p:txBody>
          <a:bodyPr>
            <a:spAutoFit/>
          </a:bodyPr>
          <a:lstStyle/>
          <a:p>
            <a:pPr>
              <a:defRPr/>
            </a:pPr>
            <a:r>
              <a:rPr lang="en-US" sz="1800" b="1" dirty="0"/>
              <a:t>Average variance of LOS</a:t>
            </a:r>
          </a:p>
        </p:txBody>
      </p:sp>
      <p:pic>
        <p:nvPicPr>
          <p:cNvPr id="6" name="Screen Shot 2018-10-02 at 17.03.24.png" descr="Screen Shot 2018-10-02 at 17.03.24.png">
            <a:extLst>
              <a:ext uri="{FF2B5EF4-FFF2-40B4-BE49-F238E27FC236}">
                <a16:creationId xmlns:a16="http://schemas.microsoft.com/office/drawing/2014/main" id="{DBC22813-EBCB-B045-9783-240319A954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0" t="-798" r="69630" b="15778"/>
          <a:stretch>
            <a:fillRect/>
          </a:stretch>
        </p:blipFill>
        <p:spPr bwMode="auto">
          <a:xfrm>
            <a:off x="6199188" y="1898650"/>
            <a:ext cx="2822575" cy="2098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8E18776-0D0A-C348-97A2-319E583E1D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56438" y="3865563"/>
            <a:ext cx="1158875" cy="2460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Number of states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28A2F6-A8F7-2448-B5DD-B3F7A50AC4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23150" y="1984375"/>
            <a:ext cx="12223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/>
              <a:t>Number of states = 8</a:t>
            </a:r>
          </a:p>
          <a:p>
            <a:endParaRPr lang="en-US" altLang="en-US" sz="800"/>
          </a:p>
        </p:txBody>
      </p:sp>
      <p:sp>
        <p:nvSpPr>
          <p:cNvPr id="9" name="Multiply 8">
            <a:extLst>
              <a:ext uri="{FF2B5EF4-FFF2-40B4-BE49-F238E27FC236}">
                <a16:creationId xmlns:a16="http://schemas.microsoft.com/office/drawing/2014/main" id="{1B356552-734C-1F4A-82E0-B69C28433FA3}"/>
              </a:ext>
            </a:extLst>
          </p:cNvPr>
          <p:cNvSpPr/>
          <p:nvPr/>
        </p:nvSpPr>
        <p:spPr>
          <a:xfrm flipH="1" flipV="1">
            <a:off x="8496735" y="1982425"/>
            <a:ext cx="148230" cy="15564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pic>
        <p:nvPicPr>
          <p:cNvPr id="147" name="Screen Shot 2018-10-02 at 17.03.24.png" descr="Screen Shot 2018-10-02 at 17.03.24.png">
            <a:extLst>
              <a:ext uri="{FF2B5EF4-FFF2-40B4-BE49-F238E27FC236}">
                <a16:creationId xmlns:a16="http://schemas.microsoft.com/office/drawing/2014/main" id="{778FEA61-773E-8B4A-9563-5C8E3EF3D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48" t="-3728" r="2214" b="15611"/>
          <a:stretch>
            <a:fillRect/>
          </a:stretch>
        </p:blipFill>
        <p:spPr bwMode="auto">
          <a:xfrm>
            <a:off x="3284538" y="2208213"/>
            <a:ext cx="2854325" cy="2165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044C76A-CADE-1D46-B6EA-F28D3D37CF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4975" y="4252913"/>
            <a:ext cx="1157288" cy="2460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Number of states</a:t>
            </a:r>
          </a:p>
        </p:txBody>
      </p:sp>
      <p:sp>
        <p:nvSpPr>
          <p:cNvPr id="15" name="Multiply 14">
            <a:extLst>
              <a:ext uri="{FF2B5EF4-FFF2-40B4-BE49-F238E27FC236}">
                <a16:creationId xmlns:a16="http://schemas.microsoft.com/office/drawing/2014/main" id="{A1369B1C-9200-0740-8994-870121F99F6F}"/>
              </a:ext>
            </a:extLst>
          </p:cNvPr>
          <p:cNvSpPr/>
          <p:nvPr/>
        </p:nvSpPr>
        <p:spPr>
          <a:xfrm flipH="1" flipV="1">
            <a:off x="5542714" y="3105100"/>
            <a:ext cx="148230" cy="15564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E72BA52-C835-CB4A-824C-21512EE1BE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5650" y="3384550"/>
            <a:ext cx="122237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/>
              <a:t>Number of states = 8</a:t>
            </a:r>
          </a:p>
          <a:p>
            <a:endParaRPr lang="en-US" altLang="en-US" sz="800"/>
          </a:p>
        </p:txBody>
      </p:sp>
      <p:pic>
        <p:nvPicPr>
          <p:cNvPr id="146" name="Screen Shot 2018-10-02 at 17.00.56.png" descr="Screen Shot 2018-10-02 at 17.00.56.png">
            <a:extLst>
              <a:ext uri="{FF2B5EF4-FFF2-40B4-BE49-F238E27FC236}">
                <a16:creationId xmlns:a16="http://schemas.microsoft.com/office/drawing/2014/main" id="{C6990173-22FE-8D44-A930-B510ACA0CD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57" r="1479" b="19476"/>
          <a:stretch>
            <a:fillRect/>
          </a:stretch>
        </p:blipFill>
        <p:spPr bwMode="auto">
          <a:xfrm>
            <a:off x="127000" y="1741488"/>
            <a:ext cx="3168650" cy="2255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17244FD-2A88-6647-BB76-3DB698E3AC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7938" y="3865563"/>
            <a:ext cx="1158875" cy="24606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000"/>
              <a:t>Number of states</a:t>
            </a:r>
          </a:p>
        </p:txBody>
      </p:sp>
      <p:sp>
        <p:nvSpPr>
          <p:cNvPr id="16" name="Multiply 15">
            <a:extLst>
              <a:ext uri="{FF2B5EF4-FFF2-40B4-BE49-F238E27FC236}">
                <a16:creationId xmlns:a16="http://schemas.microsoft.com/office/drawing/2014/main" id="{018351E2-F538-0543-A771-50BD3ED42EE4}"/>
              </a:ext>
            </a:extLst>
          </p:cNvPr>
          <p:cNvSpPr/>
          <p:nvPr/>
        </p:nvSpPr>
        <p:spPr>
          <a:xfrm flipH="1" flipV="1">
            <a:off x="2646475" y="1985084"/>
            <a:ext cx="148230" cy="155642"/>
          </a:xfrm>
          <a:prstGeom prst="mathMultiply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B4125A-3917-F743-AE2D-18D5E11A60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3213" y="1925638"/>
            <a:ext cx="1220787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800"/>
              <a:t>Number of states = 8</a:t>
            </a:r>
          </a:p>
          <a:p>
            <a:endParaRPr lang="en-US" altLang="en-US" sz="80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32014EA-3DA7-6B47-A969-1BF7183C3A3A}"/>
              </a:ext>
            </a:extLst>
          </p:cNvPr>
          <p:cNvSpPr txBox="1"/>
          <p:nvPr/>
        </p:nvSpPr>
        <p:spPr>
          <a:xfrm>
            <a:off x="6199418" y="4133442"/>
            <a:ext cx="2873190" cy="369332"/>
          </a:xfrm>
          <a:prstGeom prst="rect">
            <a:avLst/>
          </a:prstGeom>
          <a:noFill/>
          <a:ln w="76200">
            <a:solidFill>
              <a:srgbClr val="C00000"/>
            </a:solidFill>
          </a:ln>
          <a:scene3d>
            <a:camera prst="orthographicFront"/>
            <a:lightRig rig="threePt" dir="t"/>
          </a:scene3d>
          <a:sp3d>
            <a:bevelT w="12700" h="88900"/>
            <a:bevelB w="12700" h="95250"/>
          </a:sp3d>
        </p:spPr>
        <p:txBody>
          <a:bodyPr>
            <a:spAutoFit/>
          </a:bodyPr>
          <a:lstStyle/>
          <a:p>
            <a:pPr>
              <a:defRPr/>
            </a:pPr>
            <a:r>
              <a:rPr lang="en-US" sz="1800" b="1" dirty="0"/>
              <a:t>Variance of Median LOS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8" grpId="0"/>
      <p:bldP spid="11" grpId="0" animBg="1"/>
      <p:bldP spid="18" grpId="0"/>
      <p:bldP spid="7" grpId="0" animBg="1"/>
      <p:bldP spid="1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RMSE Comparison">
            <a:extLst>
              <a:ext uri="{FF2B5EF4-FFF2-40B4-BE49-F238E27FC236}">
                <a16:creationId xmlns:a16="http://schemas.microsoft.com/office/drawing/2014/main" id="{98EF2C00-7E39-1940-8574-1354AAA515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228600"/>
            <a:ext cx="7620000" cy="1066800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RMSE Comparison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F8474C4-4C61-7C4F-A9F3-8C2299EF8D2E}"/>
              </a:ext>
            </a:extLst>
          </p:cNvPr>
          <p:cNvGraphicFramePr>
            <a:graphicFrameLocks noGrp="1"/>
          </p:cNvGraphicFramePr>
          <p:nvPr/>
        </p:nvGraphicFramePr>
        <p:xfrm>
          <a:off x="547080" y="1789068"/>
          <a:ext cx="8119400" cy="37824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08395">
                  <a:extLst>
                    <a:ext uri="{9D8B030D-6E8A-4147-A177-3AD203B41FA5}">
                      <a16:colId xmlns:a16="http://schemas.microsoft.com/office/drawing/2014/main" val="3745077849"/>
                    </a:ext>
                  </a:extLst>
                </a:gridCol>
                <a:gridCol w="2211005">
                  <a:extLst>
                    <a:ext uri="{9D8B030D-6E8A-4147-A177-3AD203B41FA5}">
                      <a16:colId xmlns:a16="http://schemas.microsoft.com/office/drawing/2014/main" val="1330309998"/>
                    </a:ext>
                  </a:extLst>
                </a:gridCol>
              </a:tblGrid>
              <a:tr h="6166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 ( In hours)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1411205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Ridge Regression </a:t>
                      </a:r>
                      <a:r>
                        <a:rPr lang="en-US" sz="1800" b="0" dirty="0"/>
                        <a:t>(</a:t>
                      </a:r>
                      <a:r>
                        <a:rPr lang="en-US" sz="1800" b="1" dirty="0"/>
                        <a:t>7</a:t>
                      </a:r>
                      <a:r>
                        <a:rPr lang="en-US" sz="1800" b="0" dirty="0"/>
                        <a:t> flattened features)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236.91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47249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Poisson Regression </a:t>
                      </a:r>
                      <a:r>
                        <a:rPr lang="en-US" sz="1800" b="0" dirty="0"/>
                        <a:t>(</a:t>
                      </a:r>
                      <a:r>
                        <a:rPr lang="en-US" sz="1800" b="1" dirty="0"/>
                        <a:t>7</a:t>
                      </a:r>
                      <a:r>
                        <a:rPr lang="en-US" sz="1800" b="0" dirty="0"/>
                        <a:t> flattened features)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235.26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4887852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Negative Binomial Regression </a:t>
                      </a:r>
                      <a:r>
                        <a:rPr lang="en-US" sz="1800" b="0" dirty="0"/>
                        <a:t>(</a:t>
                      </a:r>
                      <a:r>
                        <a:rPr lang="en-US" sz="1800" b="1" dirty="0"/>
                        <a:t>7</a:t>
                      </a:r>
                      <a:r>
                        <a:rPr lang="en-US" sz="1800" b="0" dirty="0"/>
                        <a:t> flattened features)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235.01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3869284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RBF SVR </a:t>
                      </a:r>
                      <a:r>
                        <a:rPr lang="en-US" sz="1800" b="0" dirty="0"/>
                        <a:t>(</a:t>
                      </a:r>
                      <a:r>
                        <a:rPr lang="en-US" sz="1800" b="1" dirty="0"/>
                        <a:t>7</a:t>
                      </a:r>
                      <a:r>
                        <a:rPr lang="en-US" sz="1800" b="0" dirty="0"/>
                        <a:t> flattened features)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236.97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4047178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77F00"/>
                          </a:highlight>
                        </a:rPr>
                        <a:t>Lasso Regression* </a:t>
                      </a:r>
                      <a:r>
                        <a:rPr lang="en-US" b="0" dirty="0"/>
                        <a:t> </a:t>
                      </a:r>
                      <a:r>
                        <a:rPr lang="en-US" sz="1800" b="0" dirty="0">
                          <a:highlight>
                            <a:srgbClr val="F77F00"/>
                          </a:highlight>
                        </a:rPr>
                        <a:t>(</a:t>
                      </a:r>
                      <a:r>
                        <a:rPr lang="en-US" sz="1800" b="1" dirty="0">
                          <a:highlight>
                            <a:srgbClr val="F77F00"/>
                          </a:highlight>
                        </a:rPr>
                        <a:t>7</a:t>
                      </a:r>
                      <a:r>
                        <a:rPr lang="en-US" sz="1800" b="0" dirty="0">
                          <a:highlight>
                            <a:srgbClr val="F77F00"/>
                          </a:highlight>
                        </a:rPr>
                        <a:t> flattened features</a:t>
                      </a:r>
                      <a:r>
                        <a:rPr lang="en-US" sz="1600" b="0" dirty="0">
                          <a:highlight>
                            <a:srgbClr val="F77F00"/>
                          </a:highlight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77F00"/>
                          </a:highlight>
                        </a:rPr>
                        <a:t>234.19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3687490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highlight>
                            <a:srgbClr val="FFFF00"/>
                          </a:highlight>
                        </a:rPr>
                        <a:t>HMM Method** ( 7 features)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i="1" dirty="0">
                          <a:highlight>
                            <a:srgbClr val="FFFF00"/>
                          </a:highlight>
                        </a:rPr>
                        <a:t>228.12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51119"/>
                  </a:ext>
                </a:extLst>
              </a:tr>
              <a:tr h="45225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SAPS-II (14 features)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225.05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523914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Combining ICU type">
            <a:extLst>
              <a:ext uri="{FF2B5EF4-FFF2-40B4-BE49-F238E27FC236}">
                <a16:creationId xmlns:a16="http://schemas.microsoft.com/office/drawing/2014/main" id="{051AD76F-B3C0-124F-BD8D-D4223A80709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2613" y="152400"/>
            <a:ext cx="7940675" cy="1501775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Combining ICU </a:t>
            </a:r>
            <a:r>
              <a:rPr lang="en-US" dirty="0"/>
              <a:t>T</a:t>
            </a:r>
            <a:r>
              <a:rPr dirty="0"/>
              <a:t>ype</a:t>
            </a:r>
            <a:r>
              <a:rPr lang="en-US" dirty="0"/>
              <a:t>s</a:t>
            </a:r>
            <a:endParaRPr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BA7DFD-FBA8-AF45-98D4-05635571E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309534"/>
              </p:ext>
            </p:extLst>
          </p:nvPr>
        </p:nvGraphicFramePr>
        <p:xfrm>
          <a:off x="582613" y="2133600"/>
          <a:ext cx="7750629" cy="38208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55129">
                  <a:extLst>
                    <a:ext uri="{9D8B030D-6E8A-4147-A177-3AD203B41FA5}">
                      <a16:colId xmlns:a16="http://schemas.microsoft.com/office/drawing/2014/main" val="2151406668"/>
                    </a:ext>
                  </a:extLst>
                </a:gridCol>
                <a:gridCol w="4595500">
                  <a:extLst>
                    <a:ext uri="{9D8B030D-6E8A-4147-A177-3AD203B41FA5}">
                      <a16:colId xmlns:a16="http://schemas.microsoft.com/office/drawing/2014/main" val="1552268937"/>
                    </a:ext>
                  </a:extLst>
                </a:gridCol>
              </a:tblGrid>
              <a:tr h="60014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ICU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RMSE mean of difference </a:t>
                      </a:r>
                      <a:r>
                        <a:rPr lang="en-US" dirty="0" err="1"/>
                        <a:t>w.r.t</a:t>
                      </a:r>
                      <a:r>
                        <a:rPr lang="en-US" dirty="0"/>
                        <a:t> baseline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5635297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1</a:t>
                      </a:r>
                      <a:r>
                        <a:rPr lang="en-US" dirty="0"/>
                        <a:t> Coronary Care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-1.97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883727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dirty="0"/>
                        <a:t> Cardiac Surgery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-9.39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077770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3</a:t>
                      </a:r>
                      <a:r>
                        <a:rPr lang="en-US" dirty="0"/>
                        <a:t> Medical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-7.56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495679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highlight>
                            <a:srgbClr val="FFFF00"/>
                          </a:highlight>
                        </a:rPr>
                        <a:t>4</a:t>
                      </a:r>
                      <a:r>
                        <a:rPr lang="en-US" dirty="0"/>
                        <a:t> Surgical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-6.07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119594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6.58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352832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Combined (</a:t>
                      </a:r>
                      <a:r>
                        <a:rPr lang="en-US" b="1" dirty="0">
                          <a:highlight>
                            <a:srgbClr val="00FFFF"/>
                          </a:highlight>
                        </a:rPr>
                        <a:t>1</a:t>
                      </a:r>
                      <a:r>
                        <a:rPr lang="en-US" b="1" dirty="0"/>
                        <a:t>,</a:t>
                      </a:r>
                      <a:r>
                        <a:rPr lang="en-US" b="1" dirty="0">
                          <a:highlight>
                            <a:srgbClr val="00FFFF"/>
                          </a:highlight>
                        </a:rPr>
                        <a:t>2</a:t>
                      </a:r>
                      <a:r>
                        <a:rPr lang="en-US" b="1" dirty="0"/>
                        <a:t>) (</a:t>
                      </a:r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3</a:t>
                      </a:r>
                      <a:r>
                        <a:rPr lang="en-US" b="1" dirty="0"/>
                        <a:t>,</a:t>
                      </a:r>
                      <a:r>
                        <a:rPr lang="en-US" b="1" dirty="0">
                          <a:highlight>
                            <a:srgbClr val="FFFF00"/>
                          </a:highlight>
                        </a:rPr>
                        <a:t>4</a:t>
                      </a:r>
                      <a:r>
                        <a:rPr lang="en-US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(-9.48)(-9.96)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3282695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Combined (1,2,3) (4)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(-12.44) (-4.66)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706852"/>
                  </a:ext>
                </a:extLst>
              </a:tr>
              <a:tr h="40259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Combined (1,2,4) (3)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(-1.7) (-7.45)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3266080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8E0DC453-4F64-904C-9B3B-BD2DCE3743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5800" y="0"/>
            <a:ext cx="7467600" cy="609600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4000" dirty="0"/>
              <a:t>Hidden Markov models.</a:t>
            </a:r>
          </a:p>
        </p:txBody>
      </p:sp>
      <p:sp>
        <p:nvSpPr>
          <p:cNvPr id="15362" name="Text Box 6">
            <a:extLst>
              <a:ext uri="{FF2B5EF4-FFF2-40B4-BE49-F238E27FC236}">
                <a16:creationId xmlns:a16="http://schemas.microsoft.com/office/drawing/2014/main" id="{8E586B29-D809-D249-B39F-74507FA793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1828800"/>
            <a:ext cx="678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 </a:t>
            </a:r>
          </a:p>
        </p:txBody>
      </p:sp>
      <p:sp>
        <p:nvSpPr>
          <p:cNvPr id="15363" name="Text Box 8">
            <a:extLst>
              <a:ext uri="{FF2B5EF4-FFF2-40B4-BE49-F238E27FC236}">
                <a16:creationId xmlns:a16="http://schemas.microsoft.com/office/drawing/2014/main" id="{BA2AED8F-D979-E541-98DE-ABB264AABF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676275"/>
            <a:ext cx="8382000" cy="605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/>
              <a:t> Set of states: </a:t>
            </a:r>
          </a:p>
          <a:p>
            <a:pPr>
              <a:buFontTx/>
              <a:buChar char="•"/>
            </a:pPr>
            <a:r>
              <a:rPr lang="en-US" altLang="en-US"/>
              <a:t>Process moves from one state to another generating a 	        	sequence of states :</a:t>
            </a:r>
          </a:p>
          <a:p>
            <a:pPr>
              <a:buFontTx/>
              <a:buChar char="•"/>
            </a:pPr>
            <a:r>
              <a:rPr lang="en-US" altLang="en-US"/>
              <a:t> Markov chain property:  probability of each subsequent state depends only on what was the previous state:</a:t>
            </a:r>
          </a:p>
          <a:p>
            <a:r>
              <a:rPr lang="en-US" altLang="en-US"/>
              <a:t>	</a:t>
            </a:r>
          </a:p>
          <a:p>
            <a:pPr>
              <a:buFontTx/>
              <a:buChar char="•"/>
            </a:pPr>
            <a:r>
              <a:rPr lang="en-US" altLang="en-US"/>
              <a:t> States are not visible, but each state randomly generates one of M observations (or visible states)</a:t>
            </a:r>
          </a:p>
          <a:p>
            <a:pPr>
              <a:buFontTx/>
              <a:buChar char="•"/>
            </a:pPr>
            <a:endParaRPr lang="en-US" altLang="en-US"/>
          </a:p>
          <a:p>
            <a:pPr>
              <a:buFontTx/>
              <a:buChar char="•"/>
            </a:pPr>
            <a:r>
              <a:rPr lang="en-US" altLang="en-US"/>
              <a:t> To define hidden Markov model, the following probabilities  have to be specified: matrix of transition probabilities </a:t>
            </a:r>
            <a:r>
              <a:rPr lang="en-US" altLang="en-US" sz="3200"/>
              <a:t>A=(a</a:t>
            </a:r>
            <a:r>
              <a:rPr lang="en-US" altLang="en-US" baseline="-16000"/>
              <a:t>ij</a:t>
            </a:r>
            <a:r>
              <a:rPr lang="en-US" altLang="en-US" sz="3200"/>
              <a:t>), a</a:t>
            </a:r>
            <a:r>
              <a:rPr lang="en-US" altLang="en-US" baseline="-16000"/>
              <a:t>ij</a:t>
            </a:r>
            <a:r>
              <a:rPr lang="en-US" altLang="en-US" sz="3200"/>
              <a:t>= P(s</a:t>
            </a:r>
            <a:r>
              <a:rPr lang="en-US" altLang="en-US" baseline="-16000"/>
              <a:t>i</a:t>
            </a:r>
            <a:r>
              <a:rPr lang="en-US" altLang="en-US" sz="1800" baseline="-26000"/>
              <a:t> </a:t>
            </a:r>
            <a:r>
              <a:rPr lang="en-US" altLang="en-US" sz="3200"/>
              <a:t>| s</a:t>
            </a:r>
            <a:r>
              <a:rPr lang="en-US" altLang="en-US" baseline="-16000"/>
              <a:t>j</a:t>
            </a:r>
            <a:r>
              <a:rPr lang="en-US" altLang="en-US" sz="3200"/>
              <a:t>) </a:t>
            </a:r>
            <a:r>
              <a:rPr lang="en-US" altLang="en-US"/>
              <a:t>, matrix of observation probabilities </a:t>
            </a:r>
            <a:r>
              <a:rPr lang="en-US" altLang="en-US" sz="3200"/>
              <a:t>B=(b</a:t>
            </a:r>
            <a:r>
              <a:rPr lang="en-US" altLang="en-US" baseline="-16000"/>
              <a:t>i </a:t>
            </a:r>
            <a:r>
              <a:rPr lang="en-US" altLang="en-US" sz="3200"/>
              <a:t>(v</a:t>
            </a:r>
            <a:r>
              <a:rPr lang="en-US" altLang="en-US" baseline="-16000"/>
              <a:t>m </a:t>
            </a:r>
            <a:r>
              <a:rPr lang="en-US" altLang="en-US" sz="3200"/>
              <a:t>)), b</a:t>
            </a:r>
            <a:r>
              <a:rPr lang="en-US" altLang="en-US" baseline="-16000"/>
              <a:t>i</a:t>
            </a:r>
            <a:r>
              <a:rPr lang="en-US" altLang="en-US" sz="3200"/>
              <a:t>(v</a:t>
            </a:r>
            <a:r>
              <a:rPr lang="en-US" altLang="en-US" baseline="-16000"/>
              <a:t>m </a:t>
            </a:r>
            <a:r>
              <a:rPr lang="en-US" altLang="en-US" sz="3200"/>
              <a:t>)</a:t>
            </a:r>
            <a:r>
              <a:rPr lang="en-US" altLang="en-US" sz="1800" baseline="-26000"/>
              <a:t> </a:t>
            </a:r>
            <a:r>
              <a:rPr lang="en-US" altLang="en-US" sz="3200"/>
              <a:t>= P(v</a:t>
            </a:r>
            <a:r>
              <a:rPr lang="en-US" altLang="en-US" baseline="-16000"/>
              <a:t>m</a:t>
            </a:r>
            <a:r>
              <a:rPr lang="en-US" altLang="en-US" sz="1800" baseline="-26000"/>
              <a:t> </a:t>
            </a:r>
            <a:r>
              <a:rPr lang="en-US" altLang="en-US" sz="3200"/>
              <a:t>| s</a:t>
            </a:r>
            <a:r>
              <a:rPr lang="en-US" altLang="en-US" baseline="-16000"/>
              <a:t>i</a:t>
            </a:r>
            <a:r>
              <a:rPr lang="en-US" altLang="en-US" sz="3200"/>
              <a:t>) </a:t>
            </a:r>
            <a:r>
              <a:rPr lang="en-US" altLang="en-US"/>
              <a:t>and a vector of initial probabilities  </a:t>
            </a:r>
            <a:r>
              <a:rPr lang="en-US" altLang="en-US" sz="3200">
                <a:sym typeface="Symbol" pitchFamily="2" charset="2"/>
              </a:rPr>
              <a:t>=(</a:t>
            </a:r>
            <a:r>
              <a:rPr lang="en-US" altLang="en-US" baseline="-16000"/>
              <a:t>i</a:t>
            </a:r>
            <a:r>
              <a:rPr lang="en-US" altLang="en-US" sz="3200">
                <a:sym typeface="Symbol" pitchFamily="2" charset="2"/>
              </a:rPr>
              <a:t>),  </a:t>
            </a:r>
            <a:r>
              <a:rPr lang="en-US" altLang="en-US" baseline="-16000"/>
              <a:t>i</a:t>
            </a:r>
            <a:r>
              <a:rPr lang="en-US" altLang="en-US" sz="3200">
                <a:sym typeface="Symbol" pitchFamily="2" charset="2"/>
              </a:rPr>
              <a:t> </a:t>
            </a:r>
            <a:r>
              <a:rPr lang="en-US" altLang="en-US" sz="3200"/>
              <a:t>= P(s</a:t>
            </a:r>
            <a:r>
              <a:rPr lang="en-US" altLang="en-US" baseline="-16000"/>
              <a:t>i</a:t>
            </a:r>
            <a:r>
              <a:rPr lang="en-US" altLang="en-US" sz="3200"/>
              <a:t>) . </a:t>
            </a:r>
            <a:r>
              <a:rPr lang="en-US" altLang="en-US"/>
              <a:t>Model is represented by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).</a:t>
            </a:r>
            <a:endParaRPr lang="en-US" altLang="en-US"/>
          </a:p>
          <a:p>
            <a:pPr>
              <a:buFontTx/>
              <a:buChar char="•"/>
            </a:pPr>
            <a:endParaRPr lang="en-US" altLang="en-US"/>
          </a:p>
        </p:txBody>
      </p:sp>
      <p:graphicFrame>
        <p:nvGraphicFramePr>
          <p:cNvPr id="15364" name="Object 9">
            <a:extLst>
              <a:ext uri="{FF2B5EF4-FFF2-40B4-BE49-F238E27FC236}">
                <a16:creationId xmlns:a16="http://schemas.microsoft.com/office/drawing/2014/main" id="{C5B30D30-217E-244F-8617-E7EACB182EB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286000" y="609600"/>
          <a:ext cx="1981200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0" name="Equation" r:id="rId4" imgW="19596100" imgH="5270500" progId="Equation.3">
                  <p:embed/>
                </p:oleObj>
              </mc:Choice>
              <mc:Fallback>
                <p:oleObj name="Equation" r:id="rId4" imgW="19596100" imgH="5270500" progId="Equation.3">
                  <p:embed/>
                  <p:pic>
                    <p:nvPicPr>
                      <p:cNvPr id="0" name="Object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0" y="609600"/>
                        <a:ext cx="1981200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5" name="Object 10">
            <a:extLst>
              <a:ext uri="{FF2B5EF4-FFF2-40B4-BE49-F238E27FC236}">
                <a16:creationId xmlns:a16="http://schemas.microsoft.com/office/drawing/2014/main" id="{1DD72E98-B80F-F741-ACA5-194C3F71941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962400" y="1371600"/>
          <a:ext cx="2306638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1" name="Equation" r:id="rId6" imgW="22821900" imgH="5270500" progId="Equation.3">
                  <p:embed/>
                </p:oleObj>
              </mc:Choice>
              <mc:Fallback>
                <p:oleObj name="Equation" r:id="rId6" imgW="22821900" imgH="5270500" progId="Equation.3">
                  <p:embed/>
                  <p:pic>
                    <p:nvPicPr>
                      <p:cNvPr id="0" name="Object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962400" y="1371600"/>
                        <a:ext cx="2306638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6" name="Object 11">
            <a:extLst>
              <a:ext uri="{FF2B5EF4-FFF2-40B4-BE49-F238E27FC236}">
                <a16:creationId xmlns:a16="http://schemas.microsoft.com/office/drawing/2014/main" id="{99F1843A-B252-6B48-ABD7-473F1F5862B2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133600" y="2438400"/>
          <a:ext cx="502761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2" name="Equation" r:id="rId8" imgW="49733200" imgH="5270500" progId="Equation.3">
                  <p:embed/>
                </p:oleObj>
              </mc:Choice>
              <mc:Fallback>
                <p:oleObj name="Equation" r:id="rId8" imgW="49733200" imgH="5270500" progId="Equation.3">
                  <p:embed/>
                  <p:pic>
                    <p:nvPicPr>
                      <p:cNvPr id="0" name="Object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3600" y="2438400"/>
                        <a:ext cx="5027613" cy="5334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367" name="Object 12">
            <a:extLst>
              <a:ext uri="{FF2B5EF4-FFF2-40B4-BE49-F238E27FC236}">
                <a16:creationId xmlns:a16="http://schemas.microsoft.com/office/drawing/2014/main" id="{03C3E072-DF44-F841-8D55-9478D160471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419600" y="3200400"/>
          <a:ext cx="203993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3" name="Equation" r:id="rId10" imgW="20193000" imgH="4978400" progId="Equation.3">
                  <p:embed/>
                </p:oleObj>
              </mc:Choice>
              <mc:Fallback>
                <p:oleObj name="Equation" r:id="rId10" imgW="20193000" imgH="4978400" progId="Equation.3">
                  <p:embed/>
                  <p:pic>
                    <p:nvPicPr>
                      <p:cNvPr id="0" name="Object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19600" y="3200400"/>
                        <a:ext cx="2039938" cy="5048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Interpretability">
            <a:extLst>
              <a:ext uri="{FF2B5EF4-FFF2-40B4-BE49-F238E27FC236}">
                <a16:creationId xmlns:a16="http://schemas.microsoft.com/office/drawing/2014/main" id="{B712EC7A-AAA7-384F-8751-DAA2BE2D1AA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7688" y="228600"/>
            <a:ext cx="8451850" cy="730250"/>
          </a:xfrm>
        </p:spPr>
        <p:txBody>
          <a:bodyPr/>
          <a:lstStyle/>
          <a:p>
            <a:pPr eaLnBrk="1" hangingPunct="1">
              <a:defRPr/>
            </a:pPr>
            <a:r>
              <a:rPr dirty="0"/>
              <a:t>Interpretability</a:t>
            </a:r>
          </a:p>
        </p:txBody>
      </p:sp>
      <p:pic>
        <p:nvPicPr>
          <p:cNvPr id="165" name="Screen Shot 2018-10-02 at 17.15.22.png" descr="Screen Shot 2018-10-02 at 17.15.22.png">
            <a:extLst>
              <a:ext uri="{FF2B5EF4-FFF2-40B4-BE49-F238E27FC236}">
                <a16:creationId xmlns:a16="http://schemas.microsoft.com/office/drawing/2014/main" id="{C607E99F-09AC-0B4A-8C9F-ED4871D27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" t="1086" r="3967" b="16205"/>
          <a:stretch>
            <a:fillRect/>
          </a:stretch>
        </p:blipFill>
        <p:spPr bwMode="auto">
          <a:xfrm>
            <a:off x="265113" y="1670050"/>
            <a:ext cx="8734425" cy="3319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8F2070-D12A-8748-9BBF-A419B3D9C4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2888" y="5178425"/>
            <a:ext cx="33178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 b="1"/>
              <a:t>Transition matrix ICU types 1 &amp;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493232-9769-714B-BAC0-FDB67352325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6125" y="5168900"/>
            <a:ext cx="331787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 b="1"/>
              <a:t>Transition matrix ICU types 3 &amp; 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B042983-D53C-8D45-9CF5-FCCB9055BC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1175" y="3248025"/>
            <a:ext cx="971550" cy="1539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 b="1"/>
              <a:t>Most probable starting state</a:t>
            </a:r>
          </a:p>
          <a:p>
            <a:endParaRPr lang="en-US" altLang="en-US" sz="1400"/>
          </a:p>
          <a:p>
            <a:endParaRPr lang="en-US" altLang="en-US"/>
          </a:p>
        </p:txBody>
      </p:sp>
      <p:sp>
        <p:nvSpPr>
          <p:cNvPr id="4" name="Donut 3">
            <a:extLst>
              <a:ext uri="{FF2B5EF4-FFF2-40B4-BE49-F238E27FC236}">
                <a16:creationId xmlns:a16="http://schemas.microsoft.com/office/drawing/2014/main" id="{ECE17F50-0375-3445-AEE1-5911AA3D122A}"/>
              </a:ext>
            </a:extLst>
          </p:cNvPr>
          <p:cNvSpPr/>
          <p:nvPr/>
        </p:nvSpPr>
        <p:spPr>
          <a:xfrm>
            <a:off x="4192867" y="3324813"/>
            <a:ext cx="184937" cy="184825"/>
          </a:xfrm>
          <a:prstGeom prst="donu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6" name="&quot;No&quot; Symbol 5">
            <a:extLst>
              <a:ext uri="{FF2B5EF4-FFF2-40B4-BE49-F238E27FC236}">
                <a16:creationId xmlns:a16="http://schemas.microsoft.com/office/drawing/2014/main" id="{A09071DB-A057-3641-910A-E8EB6A6D7EF0}"/>
              </a:ext>
            </a:extLst>
          </p:cNvPr>
          <p:cNvSpPr/>
          <p:nvPr/>
        </p:nvSpPr>
        <p:spPr>
          <a:xfrm>
            <a:off x="4221415" y="4434326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0" name="&quot;No&quot; Symbol 9">
            <a:extLst>
              <a:ext uri="{FF2B5EF4-FFF2-40B4-BE49-F238E27FC236}">
                <a16:creationId xmlns:a16="http://schemas.microsoft.com/office/drawing/2014/main" id="{FB6AC3D1-3D6D-EA4F-B315-FA7F57BCD597}"/>
              </a:ext>
            </a:extLst>
          </p:cNvPr>
          <p:cNvSpPr/>
          <p:nvPr/>
        </p:nvSpPr>
        <p:spPr>
          <a:xfrm>
            <a:off x="662708" y="1933779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1" name="&quot;No&quot; Symbol 10">
            <a:extLst>
              <a:ext uri="{FF2B5EF4-FFF2-40B4-BE49-F238E27FC236}">
                <a16:creationId xmlns:a16="http://schemas.microsoft.com/office/drawing/2014/main" id="{95AF2C09-F9E3-0740-83CB-612AC503880C}"/>
              </a:ext>
            </a:extLst>
          </p:cNvPr>
          <p:cNvSpPr/>
          <p:nvPr/>
        </p:nvSpPr>
        <p:spPr>
          <a:xfrm>
            <a:off x="5407667" y="1933779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2" name="&quot;No&quot; Symbol 11">
            <a:extLst>
              <a:ext uri="{FF2B5EF4-FFF2-40B4-BE49-F238E27FC236}">
                <a16:creationId xmlns:a16="http://schemas.microsoft.com/office/drawing/2014/main" id="{15E46A97-39C3-B944-9E55-5654B47D31DA}"/>
              </a:ext>
            </a:extLst>
          </p:cNvPr>
          <p:cNvSpPr/>
          <p:nvPr/>
        </p:nvSpPr>
        <p:spPr>
          <a:xfrm>
            <a:off x="7227423" y="3703308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3" name="&quot;No&quot; Symbol 12">
            <a:extLst>
              <a:ext uri="{FF2B5EF4-FFF2-40B4-BE49-F238E27FC236}">
                <a16:creationId xmlns:a16="http://schemas.microsoft.com/office/drawing/2014/main" id="{40F44701-3F59-3842-B95C-9D6C26C91621}"/>
              </a:ext>
            </a:extLst>
          </p:cNvPr>
          <p:cNvSpPr/>
          <p:nvPr/>
        </p:nvSpPr>
        <p:spPr>
          <a:xfrm>
            <a:off x="5779457" y="2297261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4" name="Donut 13">
            <a:extLst>
              <a:ext uri="{FF2B5EF4-FFF2-40B4-BE49-F238E27FC236}">
                <a16:creationId xmlns:a16="http://schemas.microsoft.com/office/drawing/2014/main" id="{DE08BD75-BE1A-AD4B-A740-25F2FD198477}"/>
              </a:ext>
            </a:extLst>
          </p:cNvPr>
          <p:cNvSpPr/>
          <p:nvPr/>
        </p:nvSpPr>
        <p:spPr>
          <a:xfrm>
            <a:off x="7683236" y="4676774"/>
            <a:ext cx="184937" cy="184825"/>
          </a:xfrm>
          <a:prstGeom prst="donu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5" name="Donut 14">
            <a:extLst>
              <a:ext uri="{FF2B5EF4-FFF2-40B4-BE49-F238E27FC236}">
                <a16:creationId xmlns:a16="http://schemas.microsoft.com/office/drawing/2014/main" id="{FFA4B140-1474-6E41-AF26-B3C26650DAC8}"/>
              </a:ext>
            </a:extLst>
          </p:cNvPr>
          <p:cNvSpPr/>
          <p:nvPr/>
        </p:nvSpPr>
        <p:spPr>
          <a:xfrm>
            <a:off x="3281992" y="4686065"/>
            <a:ext cx="184937" cy="184825"/>
          </a:xfrm>
          <a:prstGeom prst="donu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6" name="&quot;No&quot; Symbol 15">
            <a:extLst>
              <a:ext uri="{FF2B5EF4-FFF2-40B4-BE49-F238E27FC236}">
                <a16:creationId xmlns:a16="http://schemas.microsoft.com/office/drawing/2014/main" id="{0308657F-2C8F-5848-9A47-55CBFC005C6E}"/>
              </a:ext>
            </a:extLst>
          </p:cNvPr>
          <p:cNvSpPr/>
          <p:nvPr/>
        </p:nvSpPr>
        <p:spPr>
          <a:xfrm>
            <a:off x="7554811" y="4069717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9D5B897-3285-C240-9E4C-DB6D3F3525A5}"/>
              </a:ext>
            </a:extLst>
          </p:cNvPr>
          <p:cNvGraphicFramePr>
            <a:graphicFrameLocks noGrp="1"/>
          </p:cNvGraphicFramePr>
          <p:nvPr/>
        </p:nvGraphicFramePr>
        <p:xfrm>
          <a:off x="3544888" y="4730750"/>
          <a:ext cx="1898650" cy="82867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02150">
                  <a:extLst>
                    <a:ext uri="{9D8B030D-6E8A-4147-A177-3AD203B41FA5}">
                      <a16:colId xmlns:a16="http://schemas.microsoft.com/office/drawing/2014/main" val="4200545274"/>
                    </a:ext>
                  </a:extLst>
                </a:gridCol>
                <a:gridCol w="494850">
                  <a:extLst>
                    <a:ext uri="{9D8B030D-6E8A-4147-A177-3AD203B41FA5}">
                      <a16:colId xmlns:a16="http://schemas.microsoft.com/office/drawing/2014/main" val="955002753"/>
                    </a:ext>
                  </a:extLst>
                </a:gridCol>
                <a:gridCol w="701650">
                  <a:extLst>
                    <a:ext uri="{9D8B030D-6E8A-4147-A177-3AD203B41FA5}">
                      <a16:colId xmlns:a16="http://schemas.microsoft.com/office/drawing/2014/main" val="2690259446"/>
                    </a:ext>
                  </a:extLst>
                </a:gridCol>
              </a:tblGrid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S/ E</a:t>
                      </a:r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endParaRPr lang="en-US" sz="1200" dirty="0"/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Not </a:t>
                      </a:r>
                    </a:p>
                  </a:txBody>
                  <a:tcPr marL="91460" marR="91460" marT="45749" marB="45749"/>
                </a:tc>
                <a:extLst>
                  <a:ext uri="{0D108BD9-81ED-4DB2-BD59-A6C34878D82A}">
                    <a16:rowId xmlns:a16="http://schemas.microsoft.com/office/drawing/2014/main" val="251956158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7</a:t>
                      </a:r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6.43</a:t>
                      </a:r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4.85</a:t>
                      </a:r>
                    </a:p>
                  </a:txBody>
                  <a:tcPr marL="91460" marR="91460" marT="45749" marB="45749"/>
                </a:tc>
                <a:extLst>
                  <a:ext uri="{0D108BD9-81ED-4DB2-BD59-A6C34878D82A}">
                    <a16:rowId xmlns:a16="http://schemas.microsoft.com/office/drawing/2014/main" val="2909688678"/>
                  </a:ext>
                </a:extLst>
              </a:tr>
              <a:tr h="276225"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</a:t>
                      </a:r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b="1" dirty="0"/>
                        <a:t>9.6</a:t>
                      </a:r>
                    </a:p>
                  </a:txBody>
                  <a:tcPr marL="91460" marR="91460" marT="45749" marB="45749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6.07</a:t>
                      </a:r>
                    </a:p>
                  </a:txBody>
                  <a:tcPr marL="91460" marR="91460" marT="45749" marB="45749"/>
                </a:tc>
                <a:extLst>
                  <a:ext uri="{0D108BD9-81ED-4DB2-BD59-A6C34878D82A}">
                    <a16:rowId xmlns:a16="http://schemas.microsoft.com/office/drawing/2014/main" val="3991768386"/>
                  </a:ext>
                </a:extLst>
              </a:tr>
            </a:tbl>
          </a:graphicData>
        </a:graphic>
      </p:graphicFrame>
      <p:sp>
        <p:nvSpPr>
          <p:cNvPr id="25" name="&quot;No&quot; Symbol 24">
            <a:extLst>
              <a:ext uri="{FF2B5EF4-FFF2-40B4-BE49-F238E27FC236}">
                <a16:creationId xmlns:a16="http://schemas.microsoft.com/office/drawing/2014/main" id="{B3D373BD-802D-C346-BC56-48722FCB25D9}"/>
              </a:ext>
            </a:extLst>
          </p:cNvPr>
          <p:cNvSpPr/>
          <p:nvPr/>
        </p:nvSpPr>
        <p:spPr>
          <a:xfrm>
            <a:off x="4359236" y="4779537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6" name="Donut 25">
            <a:extLst>
              <a:ext uri="{FF2B5EF4-FFF2-40B4-BE49-F238E27FC236}">
                <a16:creationId xmlns:a16="http://schemas.microsoft.com/office/drawing/2014/main" id="{495ED5D8-1E62-6B41-8D59-F926C087C88E}"/>
              </a:ext>
            </a:extLst>
          </p:cNvPr>
          <p:cNvSpPr/>
          <p:nvPr/>
        </p:nvSpPr>
        <p:spPr>
          <a:xfrm>
            <a:off x="3659861" y="5086656"/>
            <a:ext cx="184937" cy="184825"/>
          </a:xfrm>
          <a:prstGeom prst="donu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7" name="&quot;No&quot; Symbol 26">
            <a:extLst>
              <a:ext uri="{FF2B5EF4-FFF2-40B4-BE49-F238E27FC236}">
                <a16:creationId xmlns:a16="http://schemas.microsoft.com/office/drawing/2014/main" id="{4301461C-199F-CC49-B3AE-9E47AD932B94}"/>
              </a:ext>
            </a:extLst>
          </p:cNvPr>
          <p:cNvSpPr/>
          <p:nvPr/>
        </p:nvSpPr>
        <p:spPr>
          <a:xfrm>
            <a:off x="5248079" y="4787488"/>
            <a:ext cx="194778" cy="166803"/>
          </a:xfrm>
          <a:prstGeom prst="noSmoking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28" name="Donut 27">
            <a:extLst>
              <a:ext uri="{FF2B5EF4-FFF2-40B4-BE49-F238E27FC236}">
                <a16:creationId xmlns:a16="http://schemas.microsoft.com/office/drawing/2014/main" id="{83BC655E-1F30-8243-B61A-CE2BD40F4553}"/>
              </a:ext>
            </a:extLst>
          </p:cNvPr>
          <p:cNvSpPr/>
          <p:nvPr/>
        </p:nvSpPr>
        <p:spPr>
          <a:xfrm>
            <a:off x="3659860" y="5323243"/>
            <a:ext cx="184937" cy="184825"/>
          </a:xfrm>
          <a:prstGeom prst="donut">
            <a:avLst/>
          </a:prstGeom>
          <a:solidFill>
            <a:schemeClr val="accent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3">
            <a:scrgbClr r="0" g="0" b="0"/>
          </a:effectRef>
          <a:fontRef idx="minor">
            <a:schemeClr val="lt1"/>
          </a:fontRef>
        </p:style>
        <p:txBody>
          <a:bodyPr tIns="91440" bIns="91440"/>
          <a:lstStyle/>
          <a:p>
            <a:pPr algn="ctr">
              <a:defRPr/>
            </a:pPr>
            <a:endParaRPr lang="en-US" sz="1200" dirty="0" err="1">
              <a:solidFill>
                <a:srgbClr val="FFFFFF"/>
              </a:solidFill>
              <a:latin typeface="Roboto Regular"/>
              <a:cs typeface="Roboto Regular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60135FC-64DA-ED4A-8543-A8F71EDEF1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5413" y="4810125"/>
            <a:ext cx="1331912" cy="276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Current state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D9BC8C6-C62B-B848-920C-0B904DBE0E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1888" y="4837113"/>
            <a:ext cx="1330325" cy="2778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Current state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874D15F-D632-F944-8111-C2D8F46E84AC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-400050" y="2989263"/>
            <a:ext cx="1330325" cy="2762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Next State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A7C241B-C865-154C-AFDE-AF674B817AF5}"/>
              </a:ext>
            </a:extLst>
          </p:cNvPr>
          <p:cNvSpPr txBox="1">
            <a:spLocks noChangeArrowheads="1"/>
          </p:cNvSpPr>
          <p:nvPr/>
        </p:nvSpPr>
        <p:spPr bwMode="auto">
          <a:xfrm rot="-5400000">
            <a:off x="4345781" y="2659857"/>
            <a:ext cx="1330325" cy="277812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200" b="1"/>
              <a:t>Next State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361D92-947F-9149-8BD5-342B08648B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59275" y="4237038"/>
            <a:ext cx="657225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400" b="1"/>
              <a:t>Trap state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3" grpId="0"/>
      <p:bldP spid="17" grpId="0" animBg="1"/>
      <p:bldP spid="29" grpId="0" animBg="1"/>
      <p:bldP spid="30" grpId="0" animBg="1"/>
      <p:bldP spid="31" grpId="0" animBg="1"/>
      <p:bldP spid="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E3054-5E71-0C43-894C-D4BA4E2A16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688" y="533400"/>
            <a:ext cx="8189912" cy="990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/>
              <a:t>Conclusion, Future Work </a:t>
            </a:r>
          </a:p>
        </p:txBody>
      </p:sp>
      <p:sp>
        <p:nvSpPr>
          <p:cNvPr id="72707" name="Text Placeholder 2">
            <a:extLst>
              <a:ext uri="{FF2B5EF4-FFF2-40B4-BE49-F238E27FC236}">
                <a16:creationId xmlns:a16="http://schemas.microsoft.com/office/drawing/2014/main" id="{C1B16A60-7512-8948-B065-36CB3690938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668338" y="2184400"/>
            <a:ext cx="6778625" cy="2711450"/>
          </a:xfrm>
        </p:spPr>
        <p:txBody>
          <a:bodyPr/>
          <a:lstStyle/>
          <a:p>
            <a:pPr marL="285750" indent="-285750" eaLnBrk="1" hangingPunct="1">
              <a:spcBef>
                <a:spcPts val="1200"/>
              </a:spcBef>
              <a:buClr>
                <a:srgbClr val="C00000"/>
              </a:buClr>
            </a:pPr>
            <a:r>
              <a:rPr lang="en-US" altLang="en-US" sz="2000"/>
              <a:t>Lower </a:t>
            </a:r>
            <a:r>
              <a:rPr lang="en-US" altLang="en-US" sz="2000" b="1"/>
              <a:t>RMSE</a:t>
            </a:r>
            <a:r>
              <a:rPr lang="en-US" altLang="en-US" sz="2000"/>
              <a:t>, Better </a:t>
            </a:r>
            <a:r>
              <a:rPr lang="en-US" altLang="en-US" sz="2000" b="1"/>
              <a:t>interpretability</a:t>
            </a:r>
          </a:p>
          <a:p>
            <a:pPr marL="285750" indent="-285750" eaLnBrk="1" hangingPunct="1">
              <a:spcBef>
                <a:spcPts val="1200"/>
              </a:spcBef>
              <a:buClr>
                <a:srgbClr val="C00000"/>
              </a:buClr>
            </a:pPr>
            <a:r>
              <a:rPr lang="en-US" altLang="en-US" sz="2000" b="1"/>
              <a:t>Generalizability</a:t>
            </a:r>
            <a:r>
              <a:rPr lang="en-US" altLang="en-US" sz="2000"/>
              <a:t>, </a:t>
            </a:r>
            <a:r>
              <a:rPr lang="en-US" altLang="en-US" sz="2000" b="1"/>
              <a:t>Replication</a:t>
            </a:r>
            <a:r>
              <a:rPr lang="en-US" altLang="en-US" sz="2000"/>
              <a:t> on MIMIC III dataset</a:t>
            </a:r>
          </a:p>
          <a:p>
            <a:pPr marL="285750" indent="-285750" eaLnBrk="1" hangingPunct="1">
              <a:spcBef>
                <a:spcPts val="1200"/>
              </a:spcBef>
              <a:buClr>
                <a:srgbClr val="C00000"/>
              </a:buClr>
            </a:pPr>
            <a:r>
              <a:rPr lang="en-US" altLang="en-US" sz="2000"/>
              <a:t>More </a:t>
            </a:r>
            <a:r>
              <a:rPr lang="en-US" altLang="en-US" sz="2000" b="1"/>
              <a:t>flexibility</a:t>
            </a:r>
            <a:r>
              <a:rPr lang="en-US" altLang="en-US" sz="2000"/>
              <a:t> in </a:t>
            </a:r>
            <a:r>
              <a:rPr lang="en-US" altLang="en-US" sz="2000" b="1"/>
              <a:t>#states </a:t>
            </a:r>
            <a:r>
              <a:rPr lang="en-US" altLang="en-US" sz="2000"/>
              <a:t>for different </a:t>
            </a:r>
            <a:r>
              <a:rPr lang="en-US" altLang="en-US" sz="2000" b="1"/>
              <a:t>populations</a:t>
            </a:r>
          </a:p>
          <a:p>
            <a:pPr marL="285750" indent="-285750" eaLnBrk="1" hangingPunct="1">
              <a:buClr>
                <a:srgbClr val="C00000"/>
              </a:buClr>
            </a:pPr>
            <a:r>
              <a:rPr lang="en-US" altLang="en-US" sz="2000" b="1"/>
              <a:t>Auxiliary</a:t>
            </a:r>
            <a:r>
              <a:rPr lang="en-US" altLang="en-US" sz="2000"/>
              <a:t> information for </a:t>
            </a:r>
            <a:r>
              <a:rPr lang="en-US" altLang="en-US" sz="2000" b="1"/>
              <a:t>segmenting</a:t>
            </a:r>
            <a:r>
              <a:rPr lang="en-US" altLang="en-US" sz="2000"/>
              <a:t> patients</a:t>
            </a:r>
          </a:p>
          <a:p>
            <a:pPr marL="285750" indent="-285750" eaLnBrk="1" hangingPunct="1">
              <a:buClr>
                <a:srgbClr val="C00000"/>
              </a:buClr>
            </a:pPr>
            <a:r>
              <a:rPr lang="en-US" altLang="en-US" sz="2000" b="1"/>
              <a:t>Constraints</a:t>
            </a:r>
            <a:r>
              <a:rPr lang="en-US" altLang="en-US" sz="2000"/>
              <a:t> in </a:t>
            </a:r>
            <a:r>
              <a:rPr lang="en-US" altLang="en-US" sz="2000" b="1"/>
              <a:t>learning</a:t>
            </a:r>
            <a:r>
              <a:rPr lang="en-US" altLang="en-US" sz="2000"/>
              <a:t> HMM parameters</a:t>
            </a:r>
          </a:p>
          <a:p>
            <a:pPr marL="787400" lvl="1" indent="-285750" eaLnBrk="1" hangingPunct="1">
              <a:buClr>
                <a:srgbClr val="C00000"/>
              </a:buClr>
            </a:pPr>
            <a:r>
              <a:rPr lang="en-US" altLang="en-US">
                <a:solidFill>
                  <a:schemeClr val="tx1"/>
                </a:solidFill>
              </a:rPr>
              <a:t>  </a:t>
            </a:r>
            <a:r>
              <a:rPr lang="en-US" altLang="en-US" b="1">
                <a:solidFill>
                  <a:schemeClr val="tx1"/>
                </a:solidFill>
              </a:rPr>
              <a:t>Minimum probability </a:t>
            </a:r>
            <a:r>
              <a:rPr lang="en-US" altLang="en-US">
                <a:solidFill>
                  <a:schemeClr val="tx1"/>
                </a:solidFill>
              </a:rPr>
              <a:t>in Transition matrix</a:t>
            </a:r>
          </a:p>
          <a:p>
            <a:pPr marL="787400" lvl="1" indent="-285750" eaLnBrk="1" hangingPunct="1">
              <a:buClr>
                <a:srgbClr val="C00000"/>
              </a:buClr>
            </a:pPr>
            <a:endParaRPr lang="en-US" altLang="en-US"/>
          </a:p>
          <a:p>
            <a:pPr marL="285750" indent="-285750" eaLnBrk="1" hangingPunct="1">
              <a:spcBef>
                <a:spcPts val="1200"/>
              </a:spcBef>
              <a:buClr>
                <a:srgbClr val="C00000"/>
              </a:buClr>
            </a:pPr>
            <a:endParaRPr lang="en-US" altLang="en-US" sz="2000"/>
          </a:p>
        </p:txBody>
      </p:sp>
      <p:pic>
        <p:nvPicPr>
          <p:cNvPr id="72709" name="Picture 5">
            <a:extLst>
              <a:ext uri="{FF2B5EF4-FFF2-40B4-BE49-F238E27FC236}">
                <a16:creationId xmlns:a16="http://schemas.microsoft.com/office/drawing/2014/main" id="{96B4E89E-9ADE-E24E-8F4A-74BA3CB87C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8450" y="2354263"/>
            <a:ext cx="2000250" cy="1185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710" name="TextBox 4">
            <a:extLst>
              <a:ext uri="{FF2B5EF4-FFF2-40B4-BE49-F238E27FC236}">
                <a16:creationId xmlns:a16="http://schemas.microsoft.com/office/drawing/2014/main" id="{13015A2A-1E80-AA4D-A310-87BA6770A0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99313" y="3419475"/>
            <a:ext cx="1538287" cy="153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400">
                <a:hlinkClick r:id="rId4"/>
              </a:rPr>
              <a:t>Source</a:t>
            </a:r>
            <a:endParaRPr lang="en-US" altLang="en-US" sz="40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5" name="Group 3">
            <a:extLst>
              <a:ext uri="{FF2B5EF4-FFF2-40B4-BE49-F238E27FC236}">
                <a16:creationId xmlns:a16="http://schemas.microsoft.com/office/drawing/2014/main" id="{0B51D299-7064-BB49-B64C-7F7730788133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1676400"/>
            <a:ext cx="4965700" cy="2043113"/>
            <a:chOff x="768" y="1200"/>
            <a:chExt cx="3128" cy="1287"/>
          </a:xfrm>
        </p:grpSpPr>
        <p:sp>
          <p:nvSpPr>
            <p:cNvPr id="16400" name="Oval 4">
              <a:extLst>
                <a:ext uri="{FF2B5EF4-FFF2-40B4-BE49-F238E27FC236}">
                  <a16:creationId xmlns:a16="http://schemas.microsoft.com/office/drawing/2014/main" id="{B1311EA5-6CE8-3343-B8AB-2AF71A0F15F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1536"/>
              <a:ext cx="912" cy="52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6401" name="Text Box 5">
              <a:extLst>
                <a:ext uri="{FF2B5EF4-FFF2-40B4-BE49-F238E27FC236}">
                  <a16:creationId xmlns:a16="http://schemas.microsoft.com/office/drawing/2014/main" id="{D65E9936-0A4D-544E-9879-E7B63FFF045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8" y="1658"/>
              <a:ext cx="46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/>
                <a:t>Low</a:t>
              </a:r>
            </a:p>
          </p:txBody>
        </p:sp>
        <p:sp>
          <p:nvSpPr>
            <p:cNvPr id="16402" name="Oval 6">
              <a:extLst>
                <a:ext uri="{FF2B5EF4-FFF2-40B4-BE49-F238E27FC236}">
                  <a16:creationId xmlns:a16="http://schemas.microsoft.com/office/drawing/2014/main" id="{AE355E78-4246-6F47-A07A-0AB393D88E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8" y="1584"/>
              <a:ext cx="912" cy="528"/>
            </a:xfrm>
            <a:prstGeom prst="ellips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  <p:sp>
          <p:nvSpPr>
            <p:cNvPr id="16403" name="Text Box 7">
              <a:extLst>
                <a:ext uri="{FF2B5EF4-FFF2-40B4-BE49-F238E27FC236}">
                  <a16:creationId xmlns:a16="http://schemas.microsoft.com/office/drawing/2014/main" id="{D67297F6-093A-7841-8345-AB1D1ECF62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216" y="1680"/>
              <a:ext cx="500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/>
                <a:t>High</a:t>
              </a:r>
            </a:p>
          </p:txBody>
        </p:sp>
        <p:cxnSp>
          <p:nvCxnSpPr>
            <p:cNvPr id="16404" name="AutoShape 8">
              <a:extLst>
                <a:ext uri="{FF2B5EF4-FFF2-40B4-BE49-F238E27FC236}">
                  <a16:creationId xmlns:a16="http://schemas.microsoft.com/office/drawing/2014/main" id="{91961B05-495C-5946-A6D9-E740956F840F}"/>
                </a:ext>
              </a:extLst>
            </p:cNvPr>
            <p:cNvCxnSpPr>
              <a:cxnSpLocks noChangeShapeType="1"/>
              <a:stCxn id="16400" idx="7"/>
              <a:endCxn id="16402" idx="1"/>
            </p:cNvCxnSpPr>
            <p:nvPr/>
          </p:nvCxnSpPr>
          <p:spPr bwMode="auto">
            <a:xfrm rot="5400000" flipV="1">
              <a:off x="2304" y="903"/>
              <a:ext cx="48" cy="1468"/>
            </a:xfrm>
            <a:prstGeom prst="curvedConnector3">
              <a:avLst>
                <a:gd name="adj1" fmla="val -4604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405" name="AutoShape 9">
              <a:extLst>
                <a:ext uri="{FF2B5EF4-FFF2-40B4-BE49-F238E27FC236}">
                  <a16:creationId xmlns:a16="http://schemas.microsoft.com/office/drawing/2014/main" id="{BD837D04-3ADD-8C4E-9F3F-16ECEE713D1A}"/>
                </a:ext>
              </a:extLst>
            </p:cNvPr>
            <p:cNvCxnSpPr>
              <a:cxnSpLocks noChangeShapeType="1"/>
              <a:stCxn id="16402" idx="3"/>
              <a:endCxn id="16400" idx="5"/>
            </p:cNvCxnSpPr>
            <p:nvPr/>
          </p:nvCxnSpPr>
          <p:spPr bwMode="auto">
            <a:xfrm rot="16200000" flipV="1">
              <a:off x="2304" y="1277"/>
              <a:ext cx="48" cy="1468"/>
            </a:xfrm>
            <a:prstGeom prst="curvedConnector3">
              <a:avLst>
                <a:gd name="adj1" fmla="val -460417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406" name="AutoShape 10">
              <a:extLst>
                <a:ext uri="{FF2B5EF4-FFF2-40B4-BE49-F238E27FC236}">
                  <a16:creationId xmlns:a16="http://schemas.microsoft.com/office/drawing/2014/main" id="{FF21CFA0-4FED-1E4F-86DE-648B4F00FB0F}"/>
                </a:ext>
              </a:extLst>
            </p:cNvPr>
            <p:cNvCxnSpPr>
              <a:cxnSpLocks noChangeShapeType="1"/>
              <a:stCxn id="16400" idx="0"/>
              <a:endCxn id="16400" idx="2"/>
            </p:cNvCxnSpPr>
            <p:nvPr/>
          </p:nvCxnSpPr>
          <p:spPr bwMode="auto">
            <a:xfrm rot="-5400000" flipH="1" flipV="1">
              <a:off x="912" y="1440"/>
              <a:ext cx="264" cy="456"/>
            </a:xfrm>
            <a:prstGeom prst="curvedConnector4">
              <a:avLst>
                <a:gd name="adj1" fmla="val -54546"/>
                <a:gd name="adj2" fmla="val 131579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6407" name="AutoShape 11">
              <a:extLst>
                <a:ext uri="{FF2B5EF4-FFF2-40B4-BE49-F238E27FC236}">
                  <a16:creationId xmlns:a16="http://schemas.microsoft.com/office/drawing/2014/main" id="{37C22185-9CB1-C740-8B2A-3E0BC59885DD}"/>
                </a:ext>
              </a:extLst>
            </p:cNvPr>
            <p:cNvCxnSpPr>
              <a:cxnSpLocks noChangeShapeType="1"/>
              <a:stCxn id="16402" idx="4"/>
              <a:endCxn id="16402" idx="6"/>
            </p:cNvCxnSpPr>
            <p:nvPr/>
          </p:nvCxnSpPr>
          <p:spPr bwMode="auto">
            <a:xfrm rot="5400000" flipH="1" flipV="1">
              <a:off x="3480" y="1752"/>
              <a:ext cx="264" cy="456"/>
            </a:xfrm>
            <a:prstGeom prst="curvedConnector4">
              <a:avLst>
                <a:gd name="adj1" fmla="val -54546"/>
                <a:gd name="adj2" fmla="val 131579"/>
              </a:avLst>
            </a:prstGeom>
            <a:noFill/>
            <a:ln w="9525">
              <a:solidFill>
                <a:schemeClr val="tx1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6408" name="Text Box 12">
              <a:extLst>
                <a:ext uri="{FF2B5EF4-FFF2-40B4-BE49-F238E27FC236}">
                  <a16:creationId xmlns:a16="http://schemas.microsoft.com/office/drawing/2014/main" id="{48CD9E5B-D38A-3048-B1F9-8F888108EA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1200"/>
              <a:ext cx="2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/>
                <a:t>0.7</a:t>
              </a:r>
            </a:p>
          </p:txBody>
        </p:sp>
        <p:sp>
          <p:nvSpPr>
            <p:cNvPr id="16409" name="Text Box 13">
              <a:extLst>
                <a:ext uri="{FF2B5EF4-FFF2-40B4-BE49-F238E27FC236}">
                  <a16:creationId xmlns:a16="http://schemas.microsoft.com/office/drawing/2014/main" id="{6B40E111-2DAD-6443-9893-C022A189BC0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8" y="1200"/>
              <a:ext cx="2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/>
                <a:t>0.3</a:t>
              </a:r>
            </a:p>
          </p:txBody>
        </p:sp>
        <p:sp>
          <p:nvSpPr>
            <p:cNvPr id="16410" name="Text Box 14">
              <a:extLst>
                <a:ext uri="{FF2B5EF4-FFF2-40B4-BE49-F238E27FC236}">
                  <a16:creationId xmlns:a16="http://schemas.microsoft.com/office/drawing/2014/main" id="{C020DB4F-5C20-3748-A897-B9782ED5CE4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60" y="2256"/>
              <a:ext cx="2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/>
                <a:t>0.2</a:t>
              </a:r>
            </a:p>
          </p:txBody>
        </p:sp>
        <p:sp>
          <p:nvSpPr>
            <p:cNvPr id="16411" name="Text Box 15">
              <a:extLst>
                <a:ext uri="{FF2B5EF4-FFF2-40B4-BE49-F238E27FC236}">
                  <a16:creationId xmlns:a16="http://schemas.microsoft.com/office/drawing/2014/main" id="{EBFE5D6F-FFBC-9744-B58D-6F7DDDF1546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00" y="2256"/>
              <a:ext cx="296" cy="23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 sz="1800"/>
                <a:t>0.8</a:t>
              </a:r>
            </a:p>
          </p:txBody>
        </p:sp>
      </p:grpSp>
      <p:sp>
        <p:nvSpPr>
          <p:cNvPr id="16386" name="Text Box 18">
            <a:extLst>
              <a:ext uri="{FF2B5EF4-FFF2-40B4-BE49-F238E27FC236}">
                <a16:creationId xmlns:a16="http://schemas.microsoft.com/office/drawing/2014/main" id="{B8319D10-4236-EF42-AE29-6C5E7C8F573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34000" y="4800600"/>
            <a:ext cx="6588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/>
              <a:t>Dry</a:t>
            </a:r>
          </a:p>
        </p:txBody>
      </p:sp>
      <p:grpSp>
        <p:nvGrpSpPr>
          <p:cNvPr id="16387" name="Group 21">
            <a:extLst>
              <a:ext uri="{FF2B5EF4-FFF2-40B4-BE49-F238E27FC236}">
                <a16:creationId xmlns:a16="http://schemas.microsoft.com/office/drawing/2014/main" id="{9C5749AA-DFC9-4C4E-9842-89CE51DC53E6}"/>
              </a:ext>
            </a:extLst>
          </p:cNvPr>
          <p:cNvGrpSpPr>
            <a:grpSpLocks/>
          </p:cNvGrpSpPr>
          <p:nvPr/>
        </p:nvGrpSpPr>
        <p:grpSpPr bwMode="auto">
          <a:xfrm>
            <a:off x="2590800" y="4724400"/>
            <a:ext cx="914400" cy="609600"/>
            <a:chOff x="1392" y="2976"/>
            <a:chExt cx="576" cy="384"/>
          </a:xfrm>
        </p:grpSpPr>
        <p:sp>
          <p:nvSpPr>
            <p:cNvPr id="16398" name="Text Box 17">
              <a:extLst>
                <a:ext uri="{FF2B5EF4-FFF2-40B4-BE49-F238E27FC236}">
                  <a16:creationId xmlns:a16="http://schemas.microsoft.com/office/drawing/2014/main" id="{3CB9C0A0-A992-F34A-9195-CEFFD4D1E61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430" y="3002"/>
              <a:ext cx="478" cy="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r>
                <a:rPr lang="en-US" altLang="en-US"/>
                <a:t>Rain</a:t>
              </a:r>
            </a:p>
          </p:txBody>
        </p:sp>
        <p:sp>
          <p:nvSpPr>
            <p:cNvPr id="16399" name="Rectangle 19">
              <a:extLst>
                <a:ext uri="{FF2B5EF4-FFF2-40B4-BE49-F238E27FC236}">
                  <a16:creationId xmlns:a16="http://schemas.microsoft.com/office/drawing/2014/main" id="{9C56910D-E7A4-814D-AC27-F047B3CF19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92" y="2976"/>
              <a:ext cx="576" cy="384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imes New Roman" panose="02020603050405020304" pitchFamily="18" charset="0"/>
                </a:defRPr>
              </a:lvl9pPr>
            </a:lstStyle>
            <a:p>
              <a:endParaRPr lang="en-US" altLang="en-US"/>
            </a:p>
          </p:txBody>
        </p:sp>
      </p:grpSp>
      <p:sp>
        <p:nvSpPr>
          <p:cNvPr id="16388" name="Rectangle 20">
            <a:extLst>
              <a:ext uri="{FF2B5EF4-FFF2-40B4-BE49-F238E27FC236}">
                <a16:creationId xmlns:a16="http://schemas.microsoft.com/office/drawing/2014/main" id="{3011F549-5778-1448-A569-FFAEC5AE39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4724400"/>
            <a:ext cx="1066800" cy="6096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endParaRPr lang="en-US" altLang="en-US"/>
          </a:p>
        </p:txBody>
      </p:sp>
      <p:cxnSp>
        <p:nvCxnSpPr>
          <p:cNvPr id="16389" name="AutoShape 27">
            <a:extLst>
              <a:ext uri="{FF2B5EF4-FFF2-40B4-BE49-F238E27FC236}">
                <a16:creationId xmlns:a16="http://schemas.microsoft.com/office/drawing/2014/main" id="{045F45CE-3FCD-DA4D-829B-17CDD8CC5CAE}"/>
              </a:ext>
            </a:extLst>
          </p:cNvPr>
          <p:cNvCxnSpPr>
            <a:cxnSpLocks noChangeShapeType="1"/>
            <a:stCxn id="16400" idx="4"/>
            <a:endCxn id="16399" idx="0"/>
          </p:cNvCxnSpPr>
          <p:nvPr/>
        </p:nvCxnSpPr>
        <p:spPr bwMode="auto">
          <a:xfrm>
            <a:off x="2628900" y="3048000"/>
            <a:ext cx="419100" cy="16764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lg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90" name="AutoShape 28">
            <a:extLst>
              <a:ext uri="{FF2B5EF4-FFF2-40B4-BE49-F238E27FC236}">
                <a16:creationId xmlns:a16="http://schemas.microsoft.com/office/drawing/2014/main" id="{8F172253-9B9E-EE48-9F2B-E168C9D34122}"/>
              </a:ext>
            </a:extLst>
          </p:cNvPr>
          <p:cNvCxnSpPr>
            <a:cxnSpLocks noChangeShapeType="1"/>
            <a:stCxn id="16402" idx="4"/>
            <a:endCxn id="16399" idx="0"/>
          </p:cNvCxnSpPr>
          <p:nvPr/>
        </p:nvCxnSpPr>
        <p:spPr bwMode="auto">
          <a:xfrm flipH="1">
            <a:off x="3048000" y="3124200"/>
            <a:ext cx="2933700" cy="16002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lg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91" name="AutoShape 29">
            <a:extLst>
              <a:ext uri="{FF2B5EF4-FFF2-40B4-BE49-F238E27FC236}">
                <a16:creationId xmlns:a16="http://schemas.microsoft.com/office/drawing/2014/main" id="{32293931-D7F8-F64D-8506-B60045B3FC25}"/>
              </a:ext>
            </a:extLst>
          </p:cNvPr>
          <p:cNvCxnSpPr>
            <a:cxnSpLocks noChangeShapeType="1"/>
            <a:stCxn id="16400" idx="4"/>
            <a:endCxn id="16388" idx="0"/>
          </p:cNvCxnSpPr>
          <p:nvPr/>
        </p:nvCxnSpPr>
        <p:spPr bwMode="auto">
          <a:xfrm>
            <a:off x="2628900" y="3048000"/>
            <a:ext cx="3009900" cy="16764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lg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392" name="AutoShape 30">
            <a:extLst>
              <a:ext uri="{FF2B5EF4-FFF2-40B4-BE49-F238E27FC236}">
                <a16:creationId xmlns:a16="http://schemas.microsoft.com/office/drawing/2014/main" id="{4C34404D-D906-AF4F-AC83-D8B726A7FBF2}"/>
              </a:ext>
            </a:extLst>
          </p:cNvPr>
          <p:cNvCxnSpPr>
            <a:cxnSpLocks noChangeShapeType="1"/>
            <a:stCxn id="16402" idx="4"/>
            <a:endCxn id="16388" idx="0"/>
          </p:cNvCxnSpPr>
          <p:nvPr/>
        </p:nvCxnSpPr>
        <p:spPr bwMode="auto">
          <a:xfrm flipH="1">
            <a:off x="5638800" y="3124200"/>
            <a:ext cx="342900" cy="1600200"/>
          </a:xfrm>
          <a:prstGeom prst="straightConnector1">
            <a:avLst/>
          </a:prstGeom>
          <a:noFill/>
          <a:ln w="9525">
            <a:solidFill>
              <a:schemeClr val="tx1"/>
            </a:solidFill>
            <a:prstDash val="lgDash"/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6393" name="Text Box 31">
            <a:extLst>
              <a:ext uri="{FF2B5EF4-FFF2-40B4-BE49-F238E27FC236}">
                <a16:creationId xmlns:a16="http://schemas.microsoft.com/office/drawing/2014/main" id="{AA69AF76-297D-6143-B413-294368962F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4600" y="4114800"/>
            <a:ext cx="438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0.6</a:t>
            </a:r>
          </a:p>
        </p:txBody>
      </p:sp>
      <p:sp>
        <p:nvSpPr>
          <p:cNvPr id="16394" name="Text Box 32">
            <a:extLst>
              <a:ext uri="{FF2B5EF4-FFF2-40B4-BE49-F238E27FC236}">
                <a16:creationId xmlns:a16="http://schemas.microsoft.com/office/drawing/2014/main" id="{B3FAAC9D-A0EC-2D4C-A9A7-267A5FE742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4114800"/>
            <a:ext cx="438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0.6</a:t>
            </a:r>
          </a:p>
        </p:txBody>
      </p:sp>
      <p:sp>
        <p:nvSpPr>
          <p:cNvPr id="16395" name="Text Box 33">
            <a:extLst>
              <a:ext uri="{FF2B5EF4-FFF2-40B4-BE49-F238E27FC236}">
                <a16:creationId xmlns:a16="http://schemas.microsoft.com/office/drawing/2014/main" id="{76E1F692-FF7D-1847-BC95-E36E7DF691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3800" y="4267200"/>
            <a:ext cx="438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0.4</a:t>
            </a:r>
          </a:p>
        </p:txBody>
      </p:sp>
      <p:sp>
        <p:nvSpPr>
          <p:cNvPr id="16396" name="Text Box 34">
            <a:extLst>
              <a:ext uri="{FF2B5EF4-FFF2-40B4-BE49-F238E27FC236}">
                <a16:creationId xmlns:a16="http://schemas.microsoft.com/office/drawing/2014/main" id="{AD1C7256-1B3E-D241-A772-4EA6609144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267200"/>
            <a:ext cx="43815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1600"/>
              <a:t>0.4</a:t>
            </a:r>
          </a:p>
        </p:txBody>
      </p:sp>
      <p:sp>
        <p:nvSpPr>
          <p:cNvPr id="10275" name="Rectangle 35">
            <a:extLst>
              <a:ext uri="{FF2B5EF4-FFF2-40B4-BE49-F238E27FC236}">
                <a16:creationId xmlns:a16="http://schemas.microsoft.com/office/drawing/2014/main" id="{EB208ECD-82D7-E94F-9865-FC4B59573E11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914400" y="0"/>
            <a:ext cx="8229600" cy="12192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/>
              <a:t>Example of Hidden Markov Model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5" name="Text Box 3">
            <a:extLst>
              <a:ext uri="{FF2B5EF4-FFF2-40B4-BE49-F238E27FC236}">
                <a16:creationId xmlns:a16="http://schemas.microsoft.com/office/drawing/2014/main" id="{0C15E333-BE76-0345-B2C2-F8D392F9E8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685800"/>
            <a:ext cx="8686800" cy="679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defRPr/>
            </a:pPr>
            <a:r>
              <a:rPr lang="en-US" altLang="en-US" b="1"/>
              <a:t>Evaluation problem. </a:t>
            </a:r>
            <a:r>
              <a:rPr lang="en-US" altLang="en-US"/>
              <a:t>Given the HMM 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 </a:t>
            </a:r>
            <a:r>
              <a:rPr lang="en-US" altLang="en-US"/>
              <a:t>  and  the observation sequence 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, calculate the probability that model </a:t>
            </a:r>
            <a:r>
              <a:rPr lang="en-US" altLang="en-US" sz="3200"/>
              <a:t>M</a:t>
            </a:r>
            <a:r>
              <a:rPr lang="en-US" altLang="en-US"/>
              <a:t> has generated sequence  </a:t>
            </a:r>
            <a:r>
              <a:rPr lang="en-US" altLang="en-US" sz="3200"/>
              <a:t>O</a:t>
            </a:r>
            <a:r>
              <a:rPr lang="en-US" altLang="en-US"/>
              <a:t> .</a:t>
            </a:r>
          </a:p>
          <a:p>
            <a:pPr>
              <a:buFontTx/>
              <a:buChar char="•"/>
              <a:defRPr/>
            </a:pPr>
            <a:r>
              <a:rPr lang="en-US" altLang="en-US"/>
              <a:t> </a:t>
            </a:r>
            <a:r>
              <a:rPr lang="en-US" altLang="en-US" b="1"/>
              <a:t>Decoding problem.</a:t>
            </a:r>
            <a:r>
              <a:rPr lang="en-US" altLang="en-US"/>
              <a:t> Given the HMM 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 </a:t>
            </a:r>
            <a:r>
              <a:rPr lang="en-US" altLang="en-US"/>
              <a:t>  and  the observation sequence 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, calculate the most likely sequence of hidden states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that produced this observation sequence </a:t>
            </a:r>
            <a:r>
              <a:rPr lang="en-US" altLang="en-US" sz="3200"/>
              <a:t>O</a:t>
            </a:r>
            <a:r>
              <a:rPr lang="en-US" altLang="en-US"/>
              <a:t>.</a:t>
            </a:r>
          </a:p>
          <a:p>
            <a:pPr>
              <a:buFontTx/>
              <a:buChar char="•"/>
              <a:defRPr/>
            </a:pPr>
            <a:r>
              <a:rPr lang="en-US" altLang="en-US"/>
              <a:t> </a:t>
            </a:r>
            <a:r>
              <a:rPr lang="en-US" altLang="en-US" b="1"/>
              <a:t>Learning problem.</a:t>
            </a:r>
            <a:r>
              <a:rPr lang="en-US" altLang="en-US"/>
              <a:t> Given some training observation sequences 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 and general structure of HMM (numbers of hidden and visible states), determine HMM parameters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 </a:t>
            </a:r>
            <a:r>
              <a:rPr lang="en-US" altLang="en-US"/>
              <a:t>  that best fit training data. </a:t>
            </a:r>
          </a:p>
          <a:p>
            <a:pPr>
              <a:defRPr/>
            </a:pPr>
            <a:r>
              <a:rPr lang="en-US" altLang="en-US"/>
              <a:t> </a:t>
            </a:r>
          </a:p>
          <a:p>
            <a:pPr>
              <a:defRPr/>
            </a:pPr>
            <a:r>
              <a:rPr lang="en-US" altLang="en-US" sz="3200" i="1"/>
              <a:t>O=o</a:t>
            </a:r>
            <a:r>
              <a:rPr lang="en-US" altLang="en-US" i="1" baseline="-16000"/>
              <a:t>1</a:t>
            </a:r>
            <a:r>
              <a:rPr lang="en-US" altLang="en-US" sz="3200" i="1"/>
              <a:t>...o</a:t>
            </a:r>
            <a:r>
              <a:rPr lang="en-US" altLang="en-US" i="1" baseline="-16000"/>
              <a:t>K </a:t>
            </a:r>
            <a:r>
              <a:rPr lang="en-US" altLang="en-US" i="1"/>
              <a:t>denotes a sequence of observations </a:t>
            </a:r>
            <a:r>
              <a:rPr lang="en-US" altLang="en-US" sz="3200" i="1"/>
              <a:t>o</a:t>
            </a:r>
            <a:r>
              <a:rPr lang="en-US" altLang="en-US" i="1" baseline="-16000"/>
              <a:t>k</a:t>
            </a:r>
            <a:r>
              <a:rPr lang="en-US" altLang="en-US" sz="3200" i="1">
                <a:sym typeface="Symbol" pitchFamily="2" charset="2"/>
              </a:rPr>
              <a:t></a:t>
            </a:r>
            <a:r>
              <a:rPr lang="en-US" altLang="en-US" i="1"/>
              <a:t>{</a:t>
            </a:r>
            <a:r>
              <a:rPr lang="en-US" altLang="en-US" sz="3200" i="1"/>
              <a:t>v</a:t>
            </a:r>
            <a:r>
              <a:rPr lang="en-US" altLang="en-US" i="1" baseline="-16000"/>
              <a:t>1</a:t>
            </a:r>
            <a:r>
              <a:rPr lang="en-US" altLang="en-US" sz="3200" i="1"/>
              <a:t>,…,v</a:t>
            </a:r>
            <a:r>
              <a:rPr lang="en-US" altLang="en-US" sz="1800" i="1" baseline="-26000"/>
              <a:t>M</a:t>
            </a:r>
            <a:r>
              <a:rPr lang="en-US" altLang="en-US" i="1"/>
              <a:t>}.</a:t>
            </a:r>
            <a:endParaRPr lang="en-US" altLang="en-US">
              <a:effectLst>
                <a:outerShdw blurRad="38100" dist="38100" dir="2700000" algn="tl">
                  <a:srgbClr val="C0C0C0"/>
                </a:outerShdw>
              </a:effectLst>
            </a:endParaRPr>
          </a:p>
          <a:p>
            <a:pPr>
              <a:defRPr/>
            </a:pPr>
            <a:endParaRPr lang="en-US" altLang="en-US"/>
          </a:p>
          <a:p>
            <a:pPr>
              <a:defRPr/>
            </a:pP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1D9670F3-4689-6F44-848E-87835B8C116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76200"/>
            <a:ext cx="7696200" cy="6858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4000">
                <a:solidFill>
                  <a:schemeClr val="tx1"/>
                </a:solidFill>
              </a:rPr>
              <a:t>Main issues using HMMs :</a:t>
            </a:r>
            <a:endParaRPr lang="en-US" altLang="en-US"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ext Box 3">
            <a:extLst>
              <a:ext uri="{FF2B5EF4-FFF2-40B4-BE49-F238E27FC236}">
                <a16:creationId xmlns:a16="http://schemas.microsoft.com/office/drawing/2014/main" id="{46E4BC68-24B7-6F45-A4AA-52BDCE2453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09600"/>
            <a:ext cx="8686800" cy="6059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b="1"/>
              <a:t>Evaluation problem. </a:t>
            </a:r>
            <a:r>
              <a:rPr lang="en-US" altLang="en-US"/>
              <a:t>Given the HMM 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 </a:t>
            </a:r>
            <a:r>
              <a:rPr lang="en-US" altLang="en-US"/>
              <a:t>  and  the observation sequence 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, calculate the probability that model </a:t>
            </a:r>
            <a:r>
              <a:rPr lang="en-US" altLang="en-US" sz="3200"/>
              <a:t>M</a:t>
            </a:r>
            <a:r>
              <a:rPr lang="en-US" altLang="en-US"/>
              <a:t> has generated sequence  </a:t>
            </a:r>
            <a:r>
              <a:rPr lang="en-US" altLang="en-US" sz="3200"/>
              <a:t>O</a:t>
            </a:r>
            <a:r>
              <a:rPr lang="en-US" altLang="en-US"/>
              <a:t> .</a:t>
            </a:r>
          </a:p>
          <a:p>
            <a:pPr>
              <a:buFontTx/>
              <a:buChar char="•"/>
            </a:pPr>
            <a:r>
              <a:rPr lang="en-US" altLang="en-US"/>
              <a:t> Trying to find probability of observations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 by means of considering all hidden state sequences (as was done in example) is impractical: </a:t>
            </a:r>
          </a:p>
          <a:p>
            <a:r>
              <a:rPr lang="en-US" altLang="en-US"/>
              <a:t>       N</a:t>
            </a:r>
            <a:r>
              <a:rPr lang="en-US" altLang="en-US" baseline="30000"/>
              <a:t>K</a:t>
            </a:r>
            <a:r>
              <a:rPr lang="en-US" altLang="en-US"/>
              <a:t> hidden state sequences - exponential complexity.</a:t>
            </a:r>
          </a:p>
          <a:p>
            <a:endParaRPr lang="en-US" altLang="en-US"/>
          </a:p>
          <a:p>
            <a:pPr>
              <a:buFontTx/>
              <a:buChar char="•"/>
            </a:pPr>
            <a:r>
              <a:rPr lang="en-US" altLang="en-US"/>
              <a:t> Use </a:t>
            </a:r>
            <a:r>
              <a:rPr lang="en-US" altLang="en-US" b="1"/>
              <a:t>Forward-Backward HMM algorithms</a:t>
            </a:r>
            <a:r>
              <a:rPr lang="en-US" altLang="en-US"/>
              <a:t> for efficient calculations.</a:t>
            </a:r>
          </a:p>
          <a:p>
            <a:pPr>
              <a:buFontTx/>
              <a:buChar char="•"/>
            </a:pPr>
            <a:endParaRPr lang="en-US" altLang="en-US"/>
          </a:p>
          <a:p>
            <a:pPr>
              <a:buFontTx/>
              <a:buChar char="•"/>
            </a:pPr>
            <a:r>
              <a:rPr lang="en-US" altLang="en-US"/>
              <a:t> Define the forward variable </a:t>
            </a:r>
            <a:r>
              <a:rPr lang="en-US" altLang="en-US" sz="3200">
                <a:sym typeface="Symbol" pitchFamily="2" charset="2"/>
              </a:rPr>
              <a:t>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 as the joint probability of the partial observation sequence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 </a:t>
            </a:r>
            <a:r>
              <a:rPr lang="en-US" altLang="en-US">
                <a:sym typeface="Symbol" pitchFamily="2" charset="2"/>
              </a:rPr>
              <a:t>and that the hidden state at time k is </a:t>
            </a:r>
            <a:r>
              <a:rPr lang="en-US" altLang="en-US" sz="3200"/>
              <a:t>s</a:t>
            </a:r>
            <a:r>
              <a:rPr lang="en-US" altLang="en-US" baseline="-16000"/>
              <a:t>i  </a:t>
            </a:r>
            <a:r>
              <a:rPr lang="en-US" altLang="en-US"/>
              <a:t>: </a:t>
            </a:r>
            <a:r>
              <a:rPr lang="en-US" altLang="en-US" sz="3200">
                <a:sym typeface="Symbol" pitchFamily="2" charset="2"/>
              </a:rPr>
              <a:t>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(i)= </a:t>
            </a:r>
            <a:r>
              <a:rPr lang="en-US" altLang="en-US" sz="3200"/>
              <a:t>P(o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, </a:t>
            </a:r>
            <a:r>
              <a:rPr lang="en-US" altLang="en-US" sz="3200"/>
              <a:t>q</a:t>
            </a:r>
            <a:r>
              <a:rPr lang="en-US" altLang="en-US" baseline="-16000"/>
              <a:t>k</a:t>
            </a:r>
            <a:r>
              <a:rPr lang="en-US" altLang="en-US">
                <a:sym typeface="Symbol" pitchFamily="2" charset="2"/>
              </a:rPr>
              <a:t>=</a:t>
            </a:r>
            <a:r>
              <a:rPr lang="en-US" altLang="en-US" baseline="-16000"/>
              <a:t>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</a:t>
            </a:r>
            <a:r>
              <a:rPr lang="en-US" altLang="en-US" sz="3200"/>
              <a:t>) </a:t>
            </a:r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C79147C2-3562-CF4D-BE6A-66FA8BC8B348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600200" y="76200"/>
            <a:ext cx="7543800" cy="6096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dirty="0">
                <a:solidFill>
                  <a:schemeClr val="tx1"/>
                </a:solidFill>
              </a:rPr>
              <a:t>Evaluation Problem.</a:t>
            </a:r>
            <a:endParaRPr lang="en-US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ext Box 3">
            <a:extLst>
              <a:ext uri="{FF2B5EF4-FFF2-40B4-BE49-F238E27FC236}">
                <a16:creationId xmlns:a16="http://schemas.microsoft.com/office/drawing/2014/main" id="{4CDF548C-13FA-C841-AF1C-3850A48D7A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149489"/>
            <a:ext cx="8686800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Initialization:</a:t>
            </a:r>
            <a:r>
              <a:rPr lang="en-US" altLang="en-US" dirty="0"/>
              <a:t> </a:t>
            </a:r>
          </a:p>
          <a:p>
            <a:r>
              <a:rPr lang="en-US" altLang="en-US" sz="3200" dirty="0">
                <a:sym typeface="Symbol" pitchFamily="2" charset="2"/>
              </a:rPr>
              <a:t>      </a:t>
            </a:r>
            <a:r>
              <a:rPr lang="en-US" altLang="en-US" baseline="-25000" dirty="0">
                <a:sym typeface="Symbol" pitchFamily="2" charset="2"/>
              </a:rPr>
              <a:t>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)=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1  ,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r>
              <a:rPr lang="en-US" altLang="en-US" sz="3200" dirty="0">
                <a:sym typeface="Symbol" pitchFamily="2" charset="2"/>
              </a:rPr>
              <a:t></a:t>
            </a:r>
            <a:r>
              <a:rPr lang="en-US" altLang="en-US" baseline="-16000" dirty="0" err="1"/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b</a:t>
            </a:r>
            <a:r>
              <a:rPr lang="en-US" altLang="en-US" baseline="-16000" dirty="0"/>
              <a:t>i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1</a:t>
            </a:r>
            <a:r>
              <a:rPr lang="en-US" altLang="en-US" sz="3200" dirty="0"/>
              <a:t>) , </a:t>
            </a:r>
            <a:r>
              <a:rPr lang="en-US" altLang="en-US" dirty="0"/>
              <a:t>1&lt;=</a:t>
            </a:r>
            <a:r>
              <a:rPr lang="en-US" altLang="en-US" dirty="0" err="1"/>
              <a:t>i</a:t>
            </a:r>
            <a:r>
              <a:rPr lang="en-US" altLang="en-US" dirty="0"/>
              <a:t>&lt;=N.</a:t>
            </a:r>
            <a:endParaRPr lang="en-US" altLang="en-US" sz="3200" dirty="0">
              <a:sym typeface="Symbol" pitchFamily="2" charset="2"/>
            </a:endParaRPr>
          </a:p>
          <a:p>
            <a:endParaRPr lang="en-US" altLang="en-US" dirty="0"/>
          </a:p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Forward recursion:</a:t>
            </a:r>
            <a:endParaRPr lang="en-US" altLang="en-US" dirty="0"/>
          </a:p>
          <a:p>
            <a:r>
              <a:rPr lang="en-US" altLang="en-US" sz="3200" dirty="0">
                <a:sym typeface="Symbol" pitchFamily="2" charset="2"/>
              </a:rPr>
              <a:t>      </a:t>
            </a:r>
            <a:r>
              <a:rPr lang="en-US" altLang="en-US" baseline="-25000" dirty="0">
                <a:sym typeface="Symbol" pitchFamily="2" charset="2"/>
              </a:rPr>
              <a:t>k+1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)=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k+1 ,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k+1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j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k+1 ,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sz="3200" baseline="-16000" dirty="0" err="1"/>
              <a:t>j</a:t>
            </a:r>
            <a:r>
              <a:rPr lang="en-US" altLang="en-US" sz="1800" baseline="-26000" dirty="0"/>
              <a:t> </a:t>
            </a:r>
            <a:r>
              <a:rPr lang="en-US" altLang="en-US" baseline="-16000" dirty="0"/>
              <a:t>,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k+1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sz="3200" baseline="-16000" dirty="0" err="1"/>
              <a:t>i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endParaRPr lang="en-US" altLang="en-US" dirty="0"/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 ,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sz="3200" baseline="-16000" dirty="0" err="1"/>
              <a:t>j</a:t>
            </a:r>
            <a:r>
              <a:rPr lang="en-US" altLang="en-US" sz="3200" dirty="0"/>
              <a:t>) </a:t>
            </a:r>
            <a:r>
              <a:rPr lang="en-US" altLang="en-US" sz="3200" dirty="0" err="1"/>
              <a:t>a</a:t>
            </a:r>
            <a:r>
              <a:rPr lang="en-US" altLang="en-US" sz="3200" baseline="-16000" dirty="0" err="1"/>
              <a:t>ji</a:t>
            </a:r>
            <a:r>
              <a:rPr lang="en-US" altLang="en-US" sz="3200" dirty="0"/>
              <a:t> </a:t>
            </a:r>
            <a:r>
              <a:rPr lang="en-US" altLang="en-US" sz="3200" dirty="0" err="1"/>
              <a:t>b</a:t>
            </a:r>
            <a:r>
              <a:rPr lang="en-US" altLang="en-US" baseline="-16000" dirty="0" err="1"/>
              <a:t>j</a:t>
            </a:r>
            <a:r>
              <a:rPr lang="en-US" altLang="en-US" baseline="-16000" dirty="0"/>
              <a:t>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[</a:t>
            </a:r>
            <a:r>
              <a:rPr lang="en-US" altLang="en-US" baseline="-25000" dirty="0">
                <a:sym typeface="Symbol" pitchFamily="2" charset="2"/>
              </a:rPr>
              <a:t>j</a:t>
            </a:r>
            <a:r>
              <a:rPr lang="en-US" altLang="en-US" sz="3200" dirty="0">
                <a:sym typeface="Symbol" pitchFamily="2" charset="2"/>
              </a:rPr>
              <a:t> 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(j) </a:t>
            </a:r>
            <a:r>
              <a:rPr lang="en-US" altLang="en-US" sz="3200" dirty="0" err="1"/>
              <a:t>a</a:t>
            </a:r>
            <a:r>
              <a:rPr lang="en-US" altLang="en-US" baseline="-16000" dirty="0" err="1"/>
              <a:t>ji</a:t>
            </a:r>
            <a:r>
              <a:rPr lang="en-US" altLang="en-US" sz="3200" dirty="0"/>
              <a:t> ] b</a:t>
            </a:r>
            <a:r>
              <a:rPr lang="en-US" altLang="en-US" sz="3200" baseline="-16000" dirty="0"/>
              <a:t>i</a:t>
            </a:r>
            <a:r>
              <a:rPr lang="en-US" altLang="en-US" baseline="-16000" dirty="0"/>
              <a:t>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) ,     </a:t>
            </a:r>
            <a:r>
              <a:rPr lang="en-US" altLang="en-US" dirty="0"/>
              <a:t>1&lt;=j&lt;=N, 1&lt;=k&lt;=K-1.</a:t>
            </a:r>
          </a:p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Termination:</a:t>
            </a:r>
            <a:r>
              <a:rPr lang="en-US" altLang="en-US" dirty="0"/>
              <a:t> </a:t>
            </a:r>
          </a:p>
          <a:p>
            <a:r>
              <a:rPr lang="en-US" altLang="en-US" sz="3200" dirty="0"/>
              <a:t>	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,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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</a:t>
            </a:r>
          </a:p>
          <a:p>
            <a:endParaRPr lang="en-US" altLang="en-US" dirty="0">
              <a:sym typeface="Symbol" pitchFamily="2" charset="2"/>
            </a:endParaRPr>
          </a:p>
          <a:p>
            <a:pPr>
              <a:buFontTx/>
              <a:buChar char="•"/>
            </a:pPr>
            <a:r>
              <a:rPr lang="en-US" altLang="en-US" dirty="0">
                <a:sym typeface="Symbol" pitchFamily="2" charset="2"/>
              </a:rPr>
              <a:t> Complexity : </a:t>
            </a:r>
          </a:p>
          <a:p>
            <a:r>
              <a:rPr lang="en-US" altLang="en-US" dirty="0">
                <a:sym typeface="Symbol" pitchFamily="2" charset="2"/>
              </a:rPr>
              <a:t>	N</a:t>
            </a:r>
            <a:r>
              <a:rPr lang="en-US" altLang="en-US" baseline="30000" dirty="0">
                <a:sym typeface="Symbol" pitchFamily="2" charset="2"/>
              </a:rPr>
              <a:t>2</a:t>
            </a:r>
            <a:r>
              <a:rPr lang="en-US" altLang="en-US" dirty="0">
                <a:sym typeface="Symbol" pitchFamily="2" charset="2"/>
              </a:rPr>
              <a:t>K operations.</a:t>
            </a:r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627F090E-3A07-DC4C-9950-480698369D63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1447800" y="76200"/>
            <a:ext cx="7696200" cy="9906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4000" dirty="0">
                <a:solidFill>
                  <a:schemeClr val="tx1"/>
                </a:solidFill>
              </a:rPr>
              <a:t>Forward recursion for HMM</a:t>
            </a:r>
            <a:endParaRPr lang="en-US" altLang="en-US" sz="4000" dirty="0"/>
          </a:p>
        </p:txBody>
      </p:sp>
      <p:sp>
        <p:nvSpPr>
          <p:cNvPr id="19459" name="Rectangle 1">
            <a:extLst>
              <a:ext uri="{FF2B5EF4-FFF2-40B4-BE49-F238E27FC236}">
                <a16:creationId xmlns:a16="http://schemas.microsoft.com/office/drawing/2014/main" id="{6CE6279F-8726-9041-BB66-02EFB79C76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5978525"/>
            <a:ext cx="4068763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r>
              <a:rPr lang="en-US" altLang="en-US" sz="3200" dirty="0">
                <a:sym typeface="Symbol" pitchFamily="2" charset="2"/>
              </a:rPr>
              <a:t>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)=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o</a:t>
            </a:r>
            <a:r>
              <a:rPr lang="en-US" altLang="en-US" baseline="-16000" dirty="0"/>
              <a:t>k ,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endParaRPr lang="en-US" alt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 Box 3">
            <a:extLst>
              <a:ext uri="{FF2B5EF4-FFF2-40B4-BE49-F238E27FC236}">
                <a16:creationId xmlns:a16="http://schemas.microsoft.com/office/drawing/2014/main" id="{FC77700C-C7F9-F64B-8B25-292319E5C3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609600"/>
            <a:ext cx="8686800" cy="64940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dirty="0"/>
              <a:t> Define the forward variable </a:t>
            </a:r>
            <a:r>
              <a:rPr lang="en-US" altLang="en-US" sz="3200" dirty="0">
                <a:sym typeface="Symbol" pitchFamily="2" charset="2"/>
              </a:rPr>
              <a:t>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as the joint probability of the partial observation sequence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 </a:t>
            </a:r>
            <a:r>
              <a:rPr lang="en-US" altLang="en-US" dirty="0">
                <a:sym typeface="Symbol" pitchFamily="2" charset="2"/>
              </a:rPr>
              <a:t>given  that the hidden state at time k is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baseline="-16000" dirty="0"/>
              <a:t>  </a:t>
            </a:r>
            <a:r>
              <a:rPr lang="en-US" altLang="en-US" dirty="0"/>
              <a:t>: </a:t>
            </a:r>
            <a:r>
              <a:rPr lang="en-US" altLang="en-US" sz="3200" dirty="0">
                <a:sym typeface="Symbol" pitchFamily="2" charset="2"/>
              </a:rPr>
              <a:t>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)=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</a:t>
            </a:r>
            <a:r>
              <a:rPr lang="en-US" altLang="en-US" sz="3200" dirty="0"/>
              <a:t>|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</a:t>
            </a:r>
            <a:endParaRPr lang="en-US" altLang="en-US" dirty="0"/>
          </a:p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Initialization:</a:t>
            </a:r>
            <a:r>
              <a:rPr lang="en-US" altLang="en-US" dirty="0"/>
              <a:t> </a:t>
            </a:r>
          </a:p>
          <a:p>
            <a:r>
              <a:rPr lang="en-US" altLang="en-US" sz="3200" dirty="0">
                <a:sym typeface="Symbol" pitchFamily="2" charset="2"/>
              </a:rPr>
              <a:t>      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)= </a:t>
            </a:r>
            <a:r>
              <a:rPr lang="en-US" altLang="en-US" sz="2800" dirty="0"/>
              <a:t>1</a:t>
            </a:r>
            <a:r>
              <a:rPr lang="en-US" altLang="en-US" sz="3200" dirty="0"/>
              <a:t>  , </a:t>
            </a:r>
            <a:r>
              <a:rPr lang="en-US" altLang="en-US" dirty="0"/>
              <a:t>1&lt;=</a:t>
            </a:r>
            <a:r>
              <a:rPr lang="en-US" altLang="en-US" dirty="0" err="1"/>
              <a:t>i</a:t>
            </a:r>
            <a:r>
              <a:rPr lang="en-US" altLang="en-US" dirty="0"/>
              <a:t>&lt;=N.</a:t>
            </a:r>
          </a:p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Backward recursion:</a:t>
            </a:r>
            <a:endParaRPr lang="en-US" altLang="en-US" dirty="0"/>
          </a:p>
          <a:p>
            <a:r>
              <a:rPr lang="en-US" altLang="en-US" sz="3200" dirty="0">
                <a:sym typeface="Symbol" pitchFamily="2" charset="2"/>
              </a:rPr>
              <a:t>      </a:t>
            </a:r>
            <a:r>
              <a:rPr lang="en-US" altLang="en-US" baseline="-25000" dirty="0">
                <a:sym typeface="Symbol" pitchFamily="2" charset="2"/>
              </a:rPr>
              <a:t>k</a:t>
            </a:r>
            <a:r>
              <a:rPr lang="en-US" altLang="en-US" dirty="0">
                <a:sym typeface="Symbol" pitchFamily="2" charset="2"/>
              </a:rPr>
              <a:t>(j)=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</a:t>
            </a:r>
            <a:r>
              <a:rPr lang="en-US" altLang="en-US" sz="3200" dirty="0"/>
              <a:t>|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j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,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k+1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1800" baseline="-26000" dirty="0"/>
              <a:t> </a:t>
            </a:r>
            <a:r>
              <a:rPr lang="en-US" altLang="en-US" baseline="-16000" dirty="0"/>
              <a:t> </a:t>
            </a:r>
            <a:r>
              <a:rPr lang="en-US" altLang="en-US" sz="3200" dirty="0"/>
              <a:t>|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q</a:t>
            </a:r>
            <a:r>
              <a:rPr lang="en-US" altLang="en-US" baseline="-16000" dirty="0" err="1"/>
              <a:t>k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j</a:t>
            </a:r>
            <a:r>
              <a:rPr lang="en-US" altLang="en-US" sz="1800" baseline="-26000" dirty="0"/>
              <a:t>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endParaRPr lang="en-US" altLang="en-US" dirty="0"/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k+2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k+3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</a:t>
            </a:r>
            <a:r>
              <a:rPr lang="en-US" altLang="en-US" sz="3200" dirty="0"/>
              <a:t>|</a:t>
            </a:r>
            <a:r>
              <a:rPr lang="en-US" altLang="en-US" baseline="-16000" dirty="0"/>
              <a:t>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k+1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3200" dirty="0"/>
              <a:t>) </a:t>
            </a:r>
            <a:r>
              <a:rPr lang="en-US" altLang="en-US" sz="3200" dirty="0" err="1"/>
              <a:t>a</a:t>
            </a:r>
            <a:r>
              <a:rPr lang="en-US" altLang="en-US" baseline="-16000" dirty="0" err="1"/>
              <a:t>ji</a:t>
            </a:r>
            <a:r>
              <a:rPr lang="en-US" altLang="en-US" sz="3200" dirty="0"/>
              <a:t> b</a:t>
            </a:r>
            <a:r>
              <a:rPr lang="en-US" altLang="en-US" baseline="-16000" dirty="0"/>
              <a:t>i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</a:t>
            </a:r>
            <a:r>
              <a:rPr lang="en-US" altLang="en-US" baseline="-25000" dirty="0">
                <a:sym typeface="Symbol" pitchFamily="2" charset="2"/>
              </a:rPr>
              <a:t>k+1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</a:t>
            </a:r>
            <a:r>
              <a:rPr lang="en-US" altLang="en-US" sz="3200" dirty="0" err="1"/>
              <a:t>a</a:t>
            </a:r>
            <a:r>
              <a:rPr lang="en-US" altLang="en-US" baseline="-16000" dirty="0" err="1"/>
              <a:t>ji</a:t>
            </a:r>
            <a:r>
              <a:rPr lang="en-US" altLang="en-US" sz="3200" dirty="0"/>
              <a:t> </a:t>
            </a:r>
            <a:r>
              <a:rPr lang="en-US" altLang="en-US" sz="3200" dirty="0" err="1"/>
              <a:t>b</a:t>
            </a:r>
            <a:r>
              <a:rPr lang="en-US" altLang="en-US" sz="3200" baseline="-16000" dirty="0" err="1"/>
              <a:t>j</a:t>
            </a:r>
            <a:r>
              <a:rPr lang="en-US" altLang="en-US" baseline="-16000" dirty="0"/>
              <a:t>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k+1 </a:t>
            </a:r>
            <a:r>
              <a:rPr lang="en-US" altLang="en-US" sz="3200" dirty="0"/>
              <a:t>) ,     </a:t>
            </a:r>
            <a:r>
              <a:rPr lang="en-US" altLang="en-US" dirty="0"/>
              <a:t>1&lt;=j&lt;=N, 1&lt;=k&lt;=K-1.</a:t>
            </a:r>
          </a:p>
          <a:p>
            <a:pPr>
              <a:buFontTx/>
              <a:buChar char="•"/>
            </a:pPr>
            <a:r>
              <a:rPr lang="en-US" altLang="en-US" dirty="0"/>
              <a:t> </a:t>
            </a:r>
            <a:r>
              <a:rPr lang="en-US" altLang="en-US" u="sng" dirty="0"/>
              <a:t>Termination:</a:t>
            </a:r>
            <a:r>
              <a:rPr lang="en-US" altLang="en-US" dirty="0"/>
              <a:t> </a:t>
            </a:r>
          </a:p>
          <a:p>
            <a:r>
              <a:rPr lang="en-US" altLang="en-US" sz="3200" dirty="0"/>
              <a:t>      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, </a:t>
            </a:r>
            <a:r>
              <a:rPr lang="en-US" altLang="en-US" sz="3200" dirty="0"/>
              <a:t>q</a:t>
            </a:r>
            <a:r>
              <a:rPr lang="en-US" altLang="en-US" baseline="-16000" dirty="0"/>
              <a:t>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3200" dirty="0"/>
              <a:t>) </a:t>
            </a:r>
            <a:r>
              <a:rPr lang="en-US" altLang="en-US" dirty="0">
                <a:sym typeface="Symbol" pitchFamily="2" charset="2"/>
              </a:rPr>
              <a:t>= </a:t>
            </a:r>
          </a:p>
          <a:p>
            <a:r>
              <a:rPr lang="en-US" altLang="en-US" dirty="0">
                <a:sym typeface="Symbol" pitchFamily="2" charset="2"/>
              </a:rPr>
              <a:t>	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r>
              <a:rPr lang="en-US" altLang="en-US" sz="3200" dirty="0"/>
              <a:t>P(o</a:t>
            </a:r>
            <a:r>
              <a:rPr lang="en-US" altLang="en-US" baseline="-16000" dirty="0"/>
              <a:t>1 </a:t>
            </a:r>
            <a:r>
              <a:rPr lang="en-US" altLang="en-US" sz="3200" dirty="0"/>
              <a:t>o</a:t>
            </a:r>
            <a:r>
              <a:rPr lang="en-US" altLang="en-US" baseline="-16000" dirty="0"/>
              <a:t>2 </a:t>
            </a:r>
            <a:r>
              <a:rPr lang="en-US" altLang="en-US" sz="3200" dirty="0"/>
              <a:t>... </a:t>
            </a:r>
            <a:r>
              <a:rPr lang="en-US" altLang="en-US" sz="3200" dirty="0" err="1"/>
              <a:t>o</a:t>
            </a:r>
            <a:r>
              <a:rPr lang="en-US" altLang="en-US" baseline="-16000" dirty="0" err="1"/>
              <a:t>K</a:t>
            </a:r>
            <a:r>
              <a:rPr lang="en-US" altLang="en-US" baseline="-16000" dirty="0"/>
              <a:t>  </a:t>
            </a:r>
            <a:r>
              <a:rPr lang="en-US" altLang="en-US" sz="3200" dirty="0"/>
              <a:t>|q</a:t>
            </a:r>
            <a:r>
              <a:rPr lang="en-US" altLang="en-US" baseline="-16000" dirty="0"/>
              <a:t>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3200" dirty="0"/>
              <a:t>) P(q</a:t>
            </a:r>
            <a:r>
              <a:rPr lang="en-US" altLang="en-US" baseline="-16000" dirty="0"/>
              <a:t>1</a:t>
            </a:r>
            <a:r>
              <a:rPr lang="en-US" altLang="en-US" dirty="0">
                <a:sym typeface="Symbol" pitchFamily="2" charset="2"/>
              </a:rPr>
              <a:t>=</a:t>
            </a:r>
            <a:r>
              <a:rPr lang="en-US" altLang="en-US" baseline="-16000" dirty="0"/>
              <a:t> </a:t>
            </a:r>
            <a:r>
              <a:rPr lang="en-US" altLang="en-US" sz="3200" dirty="0" err="1"/>
              <a:t>s</a:t>
            </a:r>
            <a:r>
              <a:rPr lang="en-US" altLang="en-US" baseline="-16000" dirty="0" err="1"/>
              <a:t>i</a:t>
            </a:r>
            <a:r>
              <a:rPr lang="en-US" altLang="en-US" sz="3200" dirty="0"/>
              <a:t>) = </a:t>
            </a:r>
            <a:r>
              <a:rPr lang="en-US" altLang="en-US" sz="3200" dirty="0">
                <a:sym typeface="Symbol" pitchFamily="2" charset="2"/>
              </a:rPr>
              <a:t></a:t>
            </a:r>
            <a:r>
              <a:rPr lang="en-US" altLang="en-US" baseline="-25000" dirty="0" err="1">
                <a:sym typeface="Symbol" pitchFamily="2" charset="2"/>
              </a:rPr>
              <a:t>i</a:t>
            </a:r>
            <a:r>
              <a:rPr lang="en-US" altLang="en-US" sz="3200" dirty="0">
                <a:sym typeface="Symbol" pitchFamily="2" charset="2"/>
              </a:rPr>
              <a:t> </a:t>
            </a:r>
            <a:r>
              <a:rPr lang="en-US" altLang="en-US" baseline="-25000" dirty="0">
                <a:sym typeface="Symbol" pitchFamily="2" charset="2"/>
              </a:rPr>
              <a:t>1</a:t>
            </a:r>
            <a:r>
              <a:rPr lang="en-US" altLang="en-US" dirty="0">
                <a:sym typeface="Symbol" pitchFamily="2" charset="2"/>
              </a:rPr>
              <a:t>(</a:t>
            </a:r>
            <a:r>
              <a:rPr lang="en-US" altLang="en-US" dirty="0" err="1">
                <a:sym typeface="Symbol" pitchFamily="2" charset="2"/>
              </a:rPr>
              <a:t>i</a:t>
            </a:r>
            <a:r>
              <a:rPr lang="en-US" altLang="en-US" dirty="0">
                <a:sym typeface="Symbol" pitchFamily="2" charset="2"/>
              </a:rPr>
              <a:t>) </a:t>
            </a:r>
            <a:r>
              <a:rPr lang="en-US" altLang="en-US" sz="3200" dirty="0"/>
              <a:t>b</a:t>
            </a:r>
            <a:r>
              <a:rPr lang="en-US" altLang="en-US" baseline="-16000" dirty="0"/>
              <a:t>i </a:t>
            </a:r>
            <a:r>
              <a:rPr lang="en-US" altLang="en-US" sz="3200" dirty="0"/>
              <a:t>(o</a:t>
            </a:r>
            <a:r>
              <a:rPr lang="en-US" altLang="en-US" baseline="-16000" dirty="0"/>
              <a:t>1</a:t>
            </a:r>
            <a:r>
              <a:rPr lang="en-US" altLang="en-US" sz="3200" dirty="0"/>
              <a:t>) </a:t>
            </a:r>
            <a:r>
              <a:rPr lang="en-US" altLang="en-US" sz="3200" dirty="0">
                <a:sym typeface="Symbol" pitchFamily="2" charset="2"/>
              </a:rPr>
              <a:t></a:t>
            </a:r>
            <a:r>
              <a:rPr lang="en-US" altLang="en-US" baseline="-16000" dirty="0" err="1"/>
              <a:t>i</a:t>
            </a:r>
            <a:r>
              <a:rPr lang="en-US" altLang="en-US" sz="3200" dirty="0">
                <a:sym typeface="Symbol" pitchFamily="2" charset="2"/>
              </a:rPr>
              <a:t> </a:t>
            </a:r>
            <a:endParaRPr lang="en-US" altLang="en-US" dirty="0">
              <a:sym typeface="Symbol" pitchFamily="2" charset="2"/>
            </a:endParaRPr>
          </a:p>
          <a:p>
            <a:endParaRPr lang="en-US" altLang="en-US" dirty="0">
              <a:sym typeface="Symbol" pitchFamily="2" charset="2"/>
            </a:endParaRPr>
          </a:p>
        </p:txBody>
      </p:sp>
      <p:sp>
        <p:nvSpPr>
          <p:cNvPr id="27652" name="Rectangle 4">
            <a:extLst>
              <a:ext uri="{FF2B5EF4-FFF2-40B4-BE49-F238E27FC236}">
                <a16:creationId xmlns:a16="http://schemas.microsoft.com/office/drawing/2014/main" id="{686550EE-A5A0-C947-8C55-55363E043AB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8915400" cy="685800"/>
          </a:xfrm>
        </p:spPr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 sz="4000" dirty="0">
                <a:solidFill>
                  <a:schemeClr val="tx1"/>
                </a:solidFill>
              </a:rPr>
              <a:t>Backward recursion for HMM</a:t>
            </a:r>
            <a:endParaRPr lang="en-US" altLang="en-US" sz="4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ext Box 2">
            <a:extLst>
              <a:ext uri="{FF2B5EF4-FFF2-40B4-BE49-F238E27FC236}">
                <a16:creationId xmlns:a16="http://schemas.microsoft.com/office/drawing/2014/main" id="{A95C4BD2-50BE-E645-8E4D-81DBC4AEC2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4800" y="685800"/>
            <a:ext cx="8610600" cy="569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buFontTx/>
              <a:buChar char="•"/>
            </a:pPr>
            <a:r>
              <a:rPr lang="en-US" altLang="en-US" b="1"/>
              <a:t>Decoding problem.</a:t>
            </a:r>
            <a:r>
              <a:rPr lang="en-US" altLang="en-US"/>
              <a:t> Given the HMM  </a:t>
            </a:r>
            <a:r>
              <a:rPr lang="en-US" altLang="en-US" sz="3200"/>
              <a:t>M=(A, B, </a:t>
            </a:r>
            <a:r>
              <a:rPr lang="en-US" altLang="en-US" sz="3200">
                <a:sym typeface="Symbol" pitchFamily="2" charset="2"/>
              </a:rPr>
              <a:t>) </a:t>
            </a:r>
            <a:r>
              <a:rPr lang="en-US" altLang="en-US"/>
              <a:t>  and  the observation sequence  </a:t>
            </a:r>
            <a:r>
              <a:rPr lang="en-US" altLang="en-US" sz="3200"/>
              <a:t>O=o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/>
              <a:t>, calculate the most likely sequence of hidden states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/>
              <a:t> that produced this observation sequence.</a:t>
            </a:r>
          </a:p>
          <a:p>
            <a:pPr>
              <a:buFontTx/>
              <a:buChar char="•"/>
            </a:pPr>
            <a:r>
              <a:rPr lang="en-US" altLang="en-US"/>
              <a:t> We want to find the state sequence </a:t>
            </a:r>
            <a:r>
              <a:rPr lang="en-US" altLang="en-US" sz="3200"/>
              <a:t>Q</a:t>
            </a:r>
            <a:r>
              <a:rPr lang="en-US" altLang="en-US"/>
              <a:t>= </a:t>
            </a:r>
            <a:r>
              <a:rPr lang="en-US" altLang="en-US" sz="3200"/>
              <a:t>q</a:t>
            </a:r>
            <a:r>
              <a:rPr lang="en-US" altLang="en-US" baseline="-16000"/>
              <a:t>1</a:t>
            </a:r>
            <a:r>
              <a:rPr lang="en-US" altLang="en-US" sz="3200"/>
              <a:t>…q</a:t>
            </a:r>
            <a:r>
              <a:rPr lang="en-US" altLang="en-US" baseline="-16000"/>
              <a:t>K</a:t>
            </a:r>
            <a:r>
              <a:rPr lang="en-US" altLang="en-US"/>
              <a:t> which maximizes  </a:t>
            </a:r>
            <a:r>
              <a:rPr lang="en-US" altLang="en-US" sz="3200"/>
              <a:t>P(Q | 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 sz="3200"/>
              <a:t>)</a:t>
            </a:r>
            <a:r>
              <a:rPr lang="en-US" altLang="en-US"/>
              <a:t> , or equivalently </a:t>
            </a:r>
            <a:r>
              <a:rPr lang="en-US" altLang="en-US" sz="3200"/>
              <a:t>P(Q , 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</a:t>
            </a:r>
            <a:r>
              <a:rPr lang="en-US" altLang="en-US" sz="3200"/>
              <a:t>)</a:t>
            </a:r>
            <a:r>
              <a:rPr lang="en-US" altLang="en-US"/>
              <a:t> .</a:t>
            </a:r>
            <a:endParaRPr lang="en-US" altLang="en-US" b="1"/>
          </a:p>
          <a:p>
            <a:pPr>
              <a:buFontTx/>
              <a:buChar char="•"/>
            </a:pPr>
            <a:r>
              <a:rPr lang="en-US" altLang="en-US" b="1"/>
              <a:t> </a:t>
            </a:r>
            <a:r>
              <a:rPr lang="en-US" altLang="en-US"/>
              <a:t>Brute force consideration of all paths takes exponential time. Use efficient </a:t>
            </a:r>
            <a:r>
              <a:rPr lang="en-US" altLang="en-US" b="1"/>
              <a:t>Viterbi  algorithm </a:t>
            </a:r>
            <a:r>
              <a:rPr lang="en-US" altLang="en-US"/>
              <a:t>instead.</a:t>
            </a:r>
          </a:p>
          <a:p>
            <a:pPr>
              <a:buFontTx/>
              <a:buChar char="•"/>
            </a:pPr>
            <a:r>
              <a:rPr lang="en-US" altLang="en-US"/>
              <a:t> Define variable  </a:t>
            </a:r>
            <a:r>
              <a:rPr lang="en-US" altLang="en-US" sz="3200">
                <a:sym typeface="Symbol" pitchFamily="2" charset="2"/>
              </a:rPr>
              <a:t>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  as the maximum probability of producing observation sequence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  </a:t>
            </a:r>
            <a:r>
              <a:rPr lang="en-US" altLang="en-US">
                <a:sym typeface="Symbol" pitchFamily="2" charset="2"/>
              </a:rPr>
              <a:t>when moving along any hidden state sequence </a:t>
            </a:r>
            <a:r>
              <a:rPr lang="en-US" altLang="en-US" sz="3200"/>
              <a:t>q</a:t>
            </a:r>
            <a:r>
              <a:rPr lang="en-US" altLang="en-US" baseline="-16000"/>
              <a:t>1</a:t>
            </a:r>
            <a:r>
              <a:rPr lang="en-US" altLang="en-US" sz="3200"/>
              <a:t>… q</a:t>
            </a:r>
            <a:r>
              <a:rPr lang="en-US" altLang="en-US" baseline="-16000"/>
              <a:t>k-1 </a:t>
            </a:r>
            <a:r>
              <a:rPr lang="en-US" altLang="en-US">
                <a:sym typeface="Symbol" pitchFamily="2" charset="2"/>
              </a:rPr>
              <a:t>and getting into </a:t>
            </a:r>
            <a:r>
              <a:rPr lang="en-US" altLang="en-US" sz="3200"/>
              <a:t>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</a:t>
            </a:r>
            <a:r>
              <a:rPr lang="en-US" altLang="en-US">
                <a:sym typeface="Symbol" pitchFamily="2" charset="2"/>
              </a:rPr>
              <a:t> .</a:t>
            </a:r>
          </a:p>
          <a:p>
            <a:r>
              <a:rPr lang="en-US" altLang="en-US">
                <a:sym typeface="Symbol" pitchFamily="2" charset="2"/>
              </a:rPr>
              <a:t>         </a:t>
            </a:r>
            <a:r>
              <a:rPr lang="en-US" altLang="en-US" sz="3200">
                <a:sym typeface="Symbol" pitchFamily="2" charset="2"/>
              </a:rPr>
              <a:t></a:t>
            </a:r>
            <a:r>
              <a:rPr lang="en-US" altLang="en-US" baseline="-25000">
                <a:sym typeface="Symbol" pitchFamily="2" charset="2"/>
              </a:rPr>
              <a:t>k</a:t>
            </a:r>
            <a:r>
              <a:rPr lang="en-US" altLang="en-US">
                <a:sym typeface="Symbol" pitchFamily="2" charset="2"/>
              </a:rPr>
              <a:t>(i) = max </a:t>
            </a:r>
            <a:r>
              <a:rPr lang="en-US" altLang="en-US" sz="3200"/>
              <a:t>P(q</a:t>
            </a:r>
            <a:r>
              <a:rPr lang="en-US" altLang="en-US" baseline="-16000"/>
              <a:t>1</a:t>
            </a:r>
            <a:r>
              <a:rPr lang="en-US" altLang="en-US" sz="3200"/>
              <a:t>… q</a:t>
            </a:r>
            <a:r>
              <a:rPr lang="en-US" altLang="en-US" baseline="-16000"/>
              <a:t>k-1 </a:t>
            </a:r>
            <a:r>
              <a:rPr lang="en-US" altLang="en-US" sz="3200"/>
              <a:t>,</a:t>
            </a:r>
            <a:r>
              <a:rPr lang="en-US" altLang="en-US" baseline="-16000"/>
              <a:t> </a:t>
            </a:r>
            <a:r>
              <a:rPr lang="en-US" altLang="en-US" sz="3200"/>
              <a:t>q</a:t>
            </a:r>
            <a:r>
              <a:rPr lang="en-US" altLang="en-US" baseline="-16000"/>
              <a:t>k</a:t>
            </a:r>
            <a:r>
              <a:rPr lang="en-US" altLang="en-US"/>
              <a:t>= </a:t>
            </a:r>
            <a:r>
              <a:rPr lang="en-US" altLang="en-US" sz="3200"/>
              <a:t>s</a:t>
            </a:r>
            <a:r>
              <a:rPr lang="en-US" altLang="en-US" baseline="-16000"/>
              <a:t>i</a:t>
            </a:r>
            <a:r>
              <a:rPr lang="en-US" altLang="en-US" sz="1800" baseline="-26000"/>
              <a:t>  </a:t>
            </a:r>
            <a:r>
              <a:rPr lang="en-US" altLang="en-US" sz="3200"/>
              <a:t>,</a:t>
            </a:r>
            <a:r>
              <a:rPr lang="en-US" altLang="en-US" sz="1800" baseline="-26000"/>
              <a:t>  </a:t>
            </a:r>
            <a:r>
              <a:rPr lang="en-US" altLang="en-US" sz="3200"/>
              <a:t>o</a:t>
            </a:r>
            <a:r>
              <a:rPr lang="en-US" altLang="en-US" baseline="-16000"/>
              <a:t>1 </a:t>
            </a:r>
            <a:r>
              <a:rPr lang="en-US" altLang="en-US" sz="3200"/>
              <a:t>o</a:t>
            </a:r>
            <a:r>
              <a:rPr lang="en-US" altLang="en-US" baseline="-16000"/>
              <a:t>2 </a:t>
            </a:r>
            <a:r>
              <a:rPr lang="en-US" altLang="en-US" sz="3200"/>
              <a:t>... o</a:t>
            </a:r>
            <a:r>
              <a:rPr lang="en-US" altLang="en-US" baseline="-16000"/>
              <a:t>k</a:t>
            </a:r>
            <a:r>
              <a:rPr lang="en-US" altLang="en-US" sz="3200"/>
              <a:t>)  </a:t>
            </a:r>
          </a:p>
          <a:p>
            <a:r>
              <a:rPr lang="en-US" altLang="en-US" sz="3200"/>
              <a:t>       </a:t>
            </a:r>
            <a:r>
              <a:rPr lang="en-US" altLang="en-US"/>
              <a:t>where max is taken over all possible paths </a:t>
            </a:r>
            <a:r>
              <a:rPr lang="en-US" altLang="en-US" sz="3200"/>
              <a:t>q</a:t>
            </a:r>
            <a:r>
              <a:rPr lang="en-US" altLang="en-US" baseline="-16000"/>
              <a:t>1</a:t>
            </a:r>
            <a:r>
              <a:rPr lang="en-US" altLang="en-US" sz="3200"/>
              <a:t>… q</a:t>
            </a:r>
            <a:r>
              <a:rPr lang="en-US" altLang="en-US" baseline="-16000"/>
              <a:t>k-1 </a:t>
            </a:r>
            <a:r>
              <a:rPr lang="en-US" altLang="en-US">
                <a:sym typeface="Symbol" pitchFamily="2" charset="2"/>
              </a:rPr>
              <a:t>.</a:t>
            </a:r>
          </a:p>
        </p:txBody>
      </p:sp>
      <p:sp>
        <p:nvSpPr>
          <p:cNvPr id="28676" name="Rectangle 4">
            <a:extLst>
              <a:ext uri="{FF2B5EF4-FFF2-40B4-BE49-F238E27FC236}">
                <a16:creationId xmlns:a16="http://schemas.microsoft.com/office/drawing/2014/main" id="{6747D926-4590-4043-91C2-9FC6B932364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0"/>
            <a:ext cx="6248400" cy="762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en-US">
                <a:solidFill>
                  <a:schemeClr val="tx1"/>
                </a:solidFill>
              </a:rPr>
              <a:t>Decoding problem</a:t>
            </a:r>
            <a:endParaRPr lang="en-US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5434</TotalTime>
  <Words>2991</Words>
  <Application>Microsoft Macintosh PowerPoint</Application>
  <PresentationFormat>On-screen Show (4:3)</PresentationFormat>
  <Paragraphs>473</Paragraphs>
  <Slides>31</Slides>
  <Notes>19</Notes>
  <HiddenSlides>0</HiddenSlides>
  <MMClips>0</MMClips>
  <ScaleCrop>false</ScaleCrop>
  <HeadingPairs>
    <vt:vector size="8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5" baseType="lpstr">
      <vt:lpstr>Times New Roman</vt:lpstr>
      <vt:lpstr>Arial</vt:lpstr>
      <vt:lpstr>Gill Sans MT</vt:lpstr>
      <vt:lpstr>Calibri</vt:lpstr>
      <vt:lpstr>Verdana</vt:lpstr>
      <vt:lpstr>Comic Sans MS</vt:lpstr>
      <vt:lpstr>Symbol</vt:lpstr>
      <vt:lpstr>Roboto Regular</vt:lpstr>
      <vt:lpstr>Athelas</vt:lpstr>
      <vt:lpstr>Wingdings</vt:lpstr>
      <vt:lpstr>Century</vt:lpstr>
      <vt:lpstr>Apple Chancery</vt:lpstr>
      <vt:lpstr>Office Theme</vt:lpstr>
      <vt:lpstr>Microsoft Equation 3.0</vt:lpstr>
      <vt:lpstr>Parameter and Structural learning for HMMS  </vt:lpstr>
      <vt:lpstr>Hidden Markov Model</vt:lpstr>
      <vt:lpstr>Hidden Markov models.</vt:lpstr>
      <vt:lpstr>Example of Hidden Markov Model</vt:lpstr>
      <vt:lpstr>Main issues using HMMs :</vt:lpstr>
      <vt:lpstr>Evaluation Problem.</vt:lpstr>
      <vt:lpstr>Forward recursion for HMM</vt:lpstr>
      <vt:lpstr>Backward recursion for HMM</vt:lpstr>
      <vt:lpstr>Decoding problem</vt:lpstr>
      <vt:lpstr>Viterbi algorithm</vt:lpstr>
      <vt:lpstr>Learning problem (1)</vt:lpstr>
      <vt:lpstr>Baum-Welch algorithm</vt:lpstr>
      <vt:lpstr>Baum-Welch algorithm: expectation step(1)</vt:lpstr>
      <vt:lpstr>Baum-Welch algorithm: expectation step(2)</vt:lpstr>
      <vt:lpstr>Baum-Welch algorithm: expectation step(3)</vt:lpstr>
      <vt:lpstr>Baum-Welch algorithm: maximization step</vt:lpstr>
      <vt:lpstr>PowerPoint Presentation</vt:lpstr>
      <vt:lpstr>Importance of Length of Stay Prediction</vt:lpstr>
      <vt:lpstr>Dataset : Physionet2012 Challenge</vt:lpstr>
      <vt:lpstr>Regression Problem Setup</vt:lpstr>
      <vt:lpstr>Baseline Models (5 regression models)</vt:lpstr>
      <vt:lpstr>Motivation for our model</vt:lpstr>
      <vt:lpstr>HMM Model Big Picture</vt:lpstr>
      <vt:lpstr>Non/Overlapping time windows</vt:lpstr>
      <vt:lpstr>Certainty</vt:lpstr>
      <vt:lpstr>Design choices-Non/Overlapping time windows-continued</vt:lpstr>
      <vt:lpstr>Optimum number of states</vt:lpstr>
      <vt:lpstr>RMSE Comparison</vt:lpstr>
      <vt:lpstr>Combining ICU Types</vt:lpstr>
      <vt:lpstr>Interpretability</vt:lpstr>
      <vt:lpstr>Conclusion, Future Work </vt:lpstr>
    </vt:vector>
  </TitlesOfParts>
  <Company>SUNY</Company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Hidden Markov Models</dc:title>
  <dc:creator>tulyakov</dc:creator>
  <cp:lastModifiedBy>Microsoft Office User</cp:lastModifiedBy>
  <cp:revision>50</cp:revision>
  <dcterms:created xsi:type="dcterms:W3CDTF">2002-07-26T03:46:44Z</dcterms:created>
  <dcterms:modified xsi:type="dcterms:W3CDTF">2019-05-02T15:54:57Z</dcterms:modified>
</cp:coreProperties>
</file>

<file path=docProps/thumbnail.jpeg>
</file>